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sldIdLst>
    <p:sldId id="256" r:id="rId2"/>
    <p:sldId id="258" r:id="rId3"/>
    <p:sldId id="287" r:id="rId4"/>
    <p:sldId id="263" r:id="rId5"/>
    <p:sldId id="264" r:id="rId6"/>
    <p:sldId id="265" r:id="rId7"/>
    <p:sldId id="266" r:id="rId8"/>
    <p:sldId id="286" r:id="rId9"/>
    <p:sldId id="288" r:id="rId10"/>
    <p:sldId id="277" r:id="rId11"/>
    <p:sldId id="285" r:id="rId12"/>
    <p:sldId id="282" r:id="rId13"/>
    <p:sldId id="267" r:id="rId14"/>
    <p:sldId id="268" r:id="rId15"/>
    <p:sldId id="269" r:id="rId16"/>
    <p:sldId id="270" r:id="rId17"/>
    <p:sldId id="271" r:id="rId18"/>
    <p:sldId id="272" r:id="rId19"/>
    <p:sldId id="273" r:id="rId20"/>
    <p:sldId id="274" r:id="rId21"/>
    <p:sldId id="275" r:id="rId22"/>
    <p:sldId id="276" r:id="rId23"/>
    <p:sldId id="278" r:id="rId24"/>
    <p:sldId id="279" r:id="rId25"/>
    <p:sldId id="280" r:id="rId26"/>
    <p:sldId id="281" r:id="rId27"/>
    <p:sldId id="284" r:id="rId28"/>
    <p:sldId id="259" r:id="rId29"/>
    <p:sldId id="260" r:id="rId30"/>
    <p:sldId id="28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78" d="100"/>
          <a:sy n="78" d="100"/>
        </p:scale>
        <p:origin x="3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245DD7-57B4-4B78-9CF0-CEFE7FF5B3EA}" type="datetimeFigureOut">
              <a:rPr lang="en-IN" smtClean="0"/>
              <a:t>14-05-2022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71022701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245DD7-57B4-4B78-9CF0-CEFE7FF5B3EA}" type="datetimeFigureOut">
              <a:rPr lang="en-IN" smtClean="0"/>
              <a:t>14-05-2022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43012774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245DD7-57B4-4B78-9CF0-CEFE7FF5B3EA}" type="datetimeFigureOut">
              <a:rPr lang="en-IN" smtClean="0"/>
              <a:t>14-05-2022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9D6D8-7799-401D-A763-EDD31C65BCC9}"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23914944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245DD7-57B4-4B78-9CF0-CEFE7FF5B3EA}" type="datetimeFigureOut">
              <a:rPr lang="en-IN" smtClean="0"/>
              <a:t>14-05-2022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104318322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245DD7-57B4-4B78-9CF0-CEFE7FF5B3EA}" type="datetimeFigureOut">
              <a:rPr lang="en-IN" smtClean="0"/>
              <a:t>14-05-2022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9D6D8-7799-401D-A763-EDD31C65BCC9}"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653943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245DD7-57B4-4B78-9CF0-CEFE7FF5B3EA}" type="datetimeFigureOut">
              <a:rPr lang="en-IN" smtClean="0"/>
              <a:t>14-05-2022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168109336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245DD7-57B4-4B78-9CF0-CEFE7FF5B3EA}" type="datetimeFigureOut">
              <a:rPr lang="en-IN" smtClean="0"/>
              <a:t>14-05-2022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294214582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245DD7-57B4-4B78-9CF0-CEFE7FF5B3EA}" type="datetimeFigureOut">
              <a:rPr lang="en-IN" smtClean="0"/>
              <a:t>14-05-2022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211173617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245DD7-57B4-4B78-9CF0-CEFE7FF5B3EA}" type="datetimeFigureOut">
              <a:rPr lang="en-IN" smtClean="0"/>
              <a:t>14-05-2022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35132334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245DD7-57B4-4B78-9CF0-CEFE7FF5B3EA}" type="datetimeFigureOut">
              <a:rPr lang="en-IN" smtClean="0"/>
              <a:t>14-05-2022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42167354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245DD7-57B4-4B78-9CF0-CEFE7FF5B3EA}" type="datetimeFigureOut">
              <a:rPr lang="en-IN" smtClean="0"/>
              <a:t>14-05-2022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135041551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245DD7-57B4-4B78-9CF0-CEFE7FF5B3EA}" type="datetimeFigureOut">
              <a:rPr lang="en-IN" smtClean="0"/>
              <a:t>14-05-2022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111348033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245DD7-57B4-4B78-9CF0-CEFE7FF5B3EA}" type="datetimeFigureOut">
              <a:rPr lang="en-IN" smtClean="0"/>
              <a:t>14-05-2022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20403641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245DD7-57B4-4B78-9CF0-CEFE7FF5B3EA}" type="datetimeFigureOut">
              <a:rPr lang="en-IN" smtClean="0"/>
              <a:t>14-05-2022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85364645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245DD7-57B4-4B78-9CF0-CEFE7FF5B3EA}" type="datetimeFigureOut">
              <a:rPr lang="en-IN" smtClean="0"/>
              <a:t>14-05-2022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339614034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245DD7-57B4-4B78-9CF0-CEFE7FF5B3EA}" type="datetimeFigureOut">
              <a:rPr lang="en-IN" smtClean="0"/>
              <a:t>14-05-2022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34881505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8245DD7-57B4-4B78-9CF0-CEFE7FF5B3EA}" type="datetimeFigureOut">
              <a:rPr lang="en-IN" smtClean="0"/>
              <a:t>14-05-2022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CD9D6D8-7799-401D-A763-EDD31C65BCC9}" type="slidenum">
              <a:rPr lang="en-IN" smtClean="0"/>
              <a:t>‹#›</a:t>
            </a:fld>
            <a:endParaRPr lang="en-IN"/>
          </a:p>
        </p:txBody>
      </p:sp>
    </p:spTree>
    <p:extLst>
      <p:ext uri="{BB962C8B-B14F-4D97-AF65-F5344CB8AC3E}">
        <p14:creationId xmlns:p14="http://schemas.microsoft.com/office/powerpoint/2010/main" val="297217066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1135D-9BFD-5F53-3F5E-AEF6585384CD}"/>
              </a:ext>
            </a:extLst>
          </p:cNvPr>
          <p:cNvSpPr>
            <a:spLocks noGrp="1"/>
          </p:cNvSpPr>
          <p:nvPr>
            <p:ph type="ctrTitle"/>
          </p:nvPr>
        </p:nvSpPr>
        <p:spPr>
          <a:xfrm>
            <a:off x="0" y="192161"/>
            <a:ext cx="9341902" cy="2469057"/>
          </a:xfrm>
        </p:spPr>
        <p:txBody>
          <a:bodyPr>
            <a:noAutofit/>
          </a:bodyPr>
          <a:lstStyle/>
          <a:p>
            <a:r>
              <a:rPr lang="en-IN" dirty="0"/>
              <a:t>Project Report </a:t>
            </a:r>
            <a:br>
              <a:rPr lang="en-IN" dirty="0"/>
            </a:br>
            <a:r>
              <a:rPr lang="en-IN" dirty="0"/>
              <a:t>on </a:t>
            </a:r>
            <a:br>
              <a:rPr lang="en-IN" dirty="0"/>
            </a:br>
            <a:r>
              <a:rPr lang="en-IN" dirty="0"/>
              <a:t>Survey Management System </a:t>
            </a:r>
          </a:p>
        </p:txBody>
      </p:sp>
      <p:sp>
        <p:nvSpPr>
          <p:cNvPr id="3" name="Subtitle 2">
            <a:extLst>
              <a:ext uri="{FF2B5EF4-FFF2-40B4-BE49-F238E27FC236}">
                <a16:creationId xmlns:a16="http://schemas.microsoft.com/office/drawing/2014/main" id="{C1C053AF-A6A7-48F6-F852-D1A3F662E031}"/>
              </a:ext>
            </a:extLst>
          </p:cNvPr>
          <p:cNvSpPr>
            <a:spLocks noGrp="1"/>
          </p:cNvSpPr>
          <p:nvPr>
            <p:ph type="subTitle" idx="1"/>
          </p:nvPr>
        </p:nvSpPr>
        <p:spPr>
          <a:xfrm>
            <a:off x="120149" y="5051339"/>
            <a:ext cx="9575559" cy="1655762"/>
          </a:xfrm>
        </p:spPr>
        <p:txBody>
          <a:bodyPr/>
          <a:lstStyle/>
          <a:p>
            <a:pPr algn="l"/>
            <a:r>
              <a:rPr lang="en-IN" dirty="0"/>
              <a:t>Submitted BY: Tushar </a:t>
            </a:r>
            <a:r>
              <a:rPr lang="en-IN" dirty="0" err="1"/>
              <a:t>kumar</a:t>
            </a:r>
            <a:r>
              <a:rPr lang="en-IN" dirty="0"/>
              <a:t> Tamta                        Submitted TO:- MR MUKESH JANGID</a:t>
            </a:r>
            <a:br>
              <a:rPr lang="en-IN" dirty="0"/>
            </a:br>
            <a:r>
              <a:rPr lang="en-IN" dirty="0"/>
              <a:t>Id:- 1911985072 </a:t>
            </a:r>
          </a:p>
        </p:txBody>
      </p:sp>
      <p:pic>
        <p:nvPicPr>
          <p:cNvPr id="5" name="Picture 4">
            <a:extLst>
              <a:ext uri="{FF2B5EF4-FFF2-40B4-BE49-F238E27FC236}">
                <a16:creationId xmlns:a16="http://schemas.microsoft.com/office/drawing/2014/main" id="{1B863365-5AFA-A6D1-68D5-A3FC6A2E3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27" y="3326296"/>
            <a:ext cx="4123876" cy="1059965"/>
          </a:xfrm>
          <a:prstGeom prst="rect">
            <a:avLst/>
          </a:prstGeom>
        </p:spPr>
      </p:pic>
      <p:pic>
        <p:nvPicPr>
          <p:cNvPr id="7" name="Picture 6">
            <a:extLst>
              <a:ext uri="{FF2B5EF4-FFF2-40B4-BE49-F238E27FC236}">
                <a16:creationId xmlns:a16="http://schemas.microsoft.com/office/drawing/2014/main" id="{40A62C84-F9F6-3718-D896-7BA3B27F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1886" y="3005525"/>
            <a:ext cx="1508299" cy="1508299"/>
          </a:xfrm>
          <a:prstGeom prst="rect">
            <a:avLst/>
          </a:prstGeom>
        </p:spPr>
      </p:pic>
      <p:pic>
        <p:nvPicPr>
          <p:cNvPr id="6" name="Picture 5">
            <a:extLst>
              <a:ext uri="{FF2B5EF4-FFF2-40B4-BE49-F238E27FC236}">
                <a16:creationId xmlns:a16="http://schemas.microsoft.com/office/drawing/2014/main" id="{6A862CF2-FA46-B77B-E714-BE0FEF07DE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5922" y="3005525"/>
            <a:ext cx="2876849" cy="1806661"/>
          </a:xfrm>
          <a:prstGeom prst="rect">
            <a:avLst/>
          </a:prstGeom>
        </p:spPr>
      </p:pic>
    </p:spTree>
    <p:extLst>
      <p:ext uri="{BB962C8B-B14F-4D97-AF65-F5344CB8AC3E}">
        <p14:creationId xmlns:p14="http://schemas.microsoft.com/office/powerpoint/2010/main" val="297166683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6D9F2D3F-7B8B-41F8-E2D7-BF1D463EE4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109" y="1350316"/>
            <a:ext cx="12013891" cy="919531"/>
          </a:xfrm>
        </p:spPr>
      </p:pic>
      <p:sp>
        <p:nvSpPr>
          <p:cNvPr id="12" name="TextBox 11">
            <a:extLst>
              <a:ext uri="{FF2B5EF4-FFF2-40B4-BE49-F238E27FC236}">
                <a16:creationId xmlns:a16="http://schemas.microsoft.com/office/drawing/2014/main" id="{4AE9CE82-514D-2DAF-17B6-D93D072292E6}"/>
              </a:ext>
            </a:extLst>
          </p:cNvPr>
          <p:cNvSpPr txBox="1"/>
          <p:nvPr/>
        </p:nvSpPr>
        <p:spPr>
          <a:xfrm>
            <a:off x="217715" y="231863"/>
            <a:ext cx="4992914" cy="584775"/>
          </a:xfrm>
          <a:prstGeom prst="rect">
            <a:avLst/>
          </a:prstGeom>
          <a:noFill/>
        </p:spPr>
        <p:txBody>
          <a:bodyPr wrap="square" rtlCol="0">
            <a:spAutoFit/>
          </a:bodyPr>
          <a:lstStyle/>
          <a:p>
            <a:r>
              <a:rPr lang="en-US" sz="3200" dirty="0">
                <a:solidFill>
                  <a:schemeClr val="accent2">
                    <a:lumMod val="50000"/>
                  </a:schemeClr>
                </a:solidFill>
              </a:rPr>
              <a:t>UML diagram :-</a:t>
            </a:r>
            <a:endParaRPr lang="en-IN" sz="3200" dirty="0">
              <a:solidFill>
                <a:schemeClr val="accent2">
                  <a:lumMod val="50000"/>
                </a:schemeClr>
              </a:solidFill>
            </a:endParaRPr>
          </a:p>
        </p:txBody>
      </p:sp>
      <p:pic>
        <p:nvPicPr>
          <p:cNvPr id="18" name="Picture 17">
            <a:extLst>
              <a:ext uri="{FF2B5EF4-FFF2-40B4-BE49-F238E27FC236}">
                <a16:creationId xmlns:a16="http://schemas.microsoft.com/office/drawing/2014/main" id="{B4CF82AF-471C-A181-EBA0-B962857D6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58" y="2269847"/>
            <a:ext cx="5697019" cy="1983067"/>
          </a:xfrm>
          <a:prstGeom prst="rect">
            <a:avLst/>
          </a:prstGeom>
        </p:spPr>
      </p:pic>
      <p:pic>
        <p:nvPicPr>
          <p:cNvPr id="20" name="Picture 19">
            <a:extLst>
              <a:ext uri="{FF2B5EF4-FFF2-40B4-BE49-F238E27FC236}">
                <a16:creationId xmlns:a16="http://schemas.microsoft.com/office/drawing/2014/main" id="{5643C28B-121E-E26B-C732-C6BA9E75EC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5867" y="2315135"/>
            <a:ext cx="6086475" cy="2105025"/>
          </a:xfrm>
          <a:prstGeom prst="rect">
            <a:avLst/>
          </a:prstGeom>
        </p:spPr>
      </p:pic>
      <p:pic>
        <p:nvPicPr>
          <p:cNvPr id="22" name="Picture 21">
            <a:extLst>
              <a:ext uri="{FF2B5EF4-FFF2-40B4-BE49-F238E27FC236}">
                <a16:creationId xmlns:a16="http://schemas.microsoft.com/office/drawing/2014/main" id="{2C2447B0-0F59-F5A3-4DE7-1207BB3C95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446" y="4465449"/>
            <a:ext cx="4157581" cy="1940912"/>
          </a:xfrm>
          <a:prstGeom prst="rect">
            <a:avLst/>
          </a:prstGeom>
        </p:spPr>
      </p:pic>
      <p:pic>
        <p:nvPicPr>
          <p:cNvPr id="24" name="Picture 23">
            <a:extLst>
              <a:ext uri="{FF2B5EF4-FFF2-40B4-BE49-F238E27FC236}">
                <a16:creationId xmlns:a16="http://schemas.microsoft.com/office/drawing/2014/main" id="{4E0F0A8F-E032-ABA9-7A6D-D2B9FB8496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0629" y="4465449"/>
            <a:ext cx="4267200" cy="1676400"/>
          </a:xfrm>
          <a:prstGeom prst="rect">
            <a:avLst/>
          </a:prstGeom>
        </p:spPr>
      </p:pic>
    </p:spTree>
    <p:extLst>
      <p:ext uri="{BB962C8B-B14F-4D97-AF65-F5344CB8AC3E}">
        <p14:creationId xmlns:p14="http://schemas.microsoft.com/office/powerpoint/2010/main" val="325607801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3C55B76-8479-3D75-1F02-86469FD510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727" y="682170"/>
            <a:ext cx="8304090" cy="6153593"/>
          </a:xfrm>
        </p:spPr>
      </p:pic>
      <p:sp>
        <p:nvSpPr>
          <p:cNvPr id="4" name="TextBox 3">
            <a:extLst>
              <a:ext uri="{FF2B5EF4-FFF2-40B4-BE49-F238E27FC236}">
                <a16:creationId xmlns:a16="http://schemas.microsoft.com/office/drawing/2014/main" id="{EA4F7344-E9D9-DEBB-6E41-47BF89576FA8}"/>
              </a:ext>
            </a:extLst>
          </p:cNvPr>
          <p:cNvSpPr txBox="1"/>
          <p:nvPr/>
        </p:nvSpPr>
        <p:spPr>
          <a:xfrm>
            <a:off x="217715" y="231863"/>
            <a:ext cx="4992914" cy="584775"/>
          </a:xfrm>
          <a:prstGeom prst="rect">
            <a:avLst/>
          </a:prstGeom>
          <a:noFill/>
        </p:spPr>
        <p:txBody>
          <a:bodyPr wrap="square" rtlCol="0">
            <a:spAutoFit/>
          </a:bodyPr>
          <a:lstStyle/>
          <a:p>
            <a:r>
              <a:rPr lang="en-US" sz="3200" dirty="0">
                <a:solidFill>
                  <a:schemeClr val="accent2">
                    <a:lumMod val="50000"/>
                  </a:schemeClr>
                </a:solidFill>
              </a:rPr>
              <a:t>UML diagram (models):-</a:t>
            </a:r>
            <a:endParaRPr lang="en-IN" sz="3200" dirty="0">
              <a:solidFill>
                <a:schemeClr val="accent2">
                  <a:lumMod val="50000"/>
                </a:schemeClr>
              </a:solidFill>
            </a:endParaRPr>
          </a:p>
        </p:txBody>
      </p:sp>
    </p:spTree>
    <p:extLst>
      <p:ext uri="{BB962C8B-B14F-4D97-AF65-F5344CB8AC3E}">
        <p14:creationId xmlns:p14="http://schemas.microsoft.com/office/powerpoint/2010/main" val="10682653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87F8DF-766C-8A5E-98FB-E289FEBD4589}"/>
              </a:ext>
            </a:extLst>
          </p:cNvPr>
          <p:cNvSpPr txBox="1"/>
          <p:nvPr/>
        </p:nvSpPr>
        <p:spPr>
          <a:xfrm>
            <a:off x="7952138" y="5735795"/>
            <a:ext cx="2846231" cy="461665"/>
          </a:xfrm>
          <a:prstGeom prst="rect">
            <a:avLst/>
          </a:prstGeom>
          <a:noFill/>
        </p:spPr>
        <p:txBody>
          <a:bodyPr wrap="square" rtlCol="0">
            <a:spAutoFit/>
          </a:bodyPr>
          <a:lstStyle/>
          <a:p>
            <a:r>
              <a:rPr lang="en-US" sz="2400" dirty="0">
                <a:solidFill>
                  <a:schemeClr val="accent2">
                    <a:lumMod val="75000"/>
                  </a:schemeClr>
                </a:solidFill>
                <a:latin typeface="Bahnschrift Condensed" panose="020B0502040204020203" pitchFamily="34" charset="0"/>
              </a:rPr>
              <a:t>ER diagram</a:t>
            </a:r>
            <a:endParaRPr lang="en-IN" sz="2400" dirty="0">
              <a:solidFill>
                <a:schemeClr val="accent2">
                  <a:lumMod val="75000"/>
                </a:schemeClr>
              </a:solidFill>
              <a:latin typeface="Bahnschrift Condensed" panose="020B0502040204020203" pitchFamily="34" charset="0"/>
            </a:endParaRPr>
          </a:p>
        </p:txBody>
      </p:sp>
      <p:pic>
        <p:nvPicPr>
          <p:cNvPr id="9" name="Content Placeholder 8">
            <a:extLst>
              <a:ext uri="{FF2B5EF4-FFF2-40B4-BE49-F238E27FC236}">
                <a16:creationId xmlns:a16="http://schemas.microsoft.com/office/drawing/2014/main" id="{F2B2CF0A-CB53-DB92-8781-D358645C748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146" y="-436418"/>
            <a:ext cx="9580849" cy="10415378"/>
          </a:xfrm>
        </p:spPr>
      </p:pic>
    </p:spTree>
    <p:extLst>
      <p:ext uri="{BB962C8B-B14F-4D97-AF65-F5344CB8AC3E}">
        <p14:creationId xmlns:p14="http://schemas.microsoft.com/office/powerpoint/2010/main" val="15478558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5BE7-2FB9-B4AE-99E0-F05E48CCDD06}"/>
              </a:ext>
            </a:extLst>
          </p:cNvPr>
          <p:cNvSpPr>
            <a:spLocks noGrp="1"/>
          </p:cNvSpPr>
          <p:nvPr>
            <p:ph type="title"/>
          </p:nvPr>
        </p:nvSpPr>
        <p:spPr>
          <a:xfrm>
            <a:off x="3456263" y="-99272"/>
            <a:ext cx="3372375" cy="931179"/>
          </a:xfrm>
        </p:spPr>
        <p:txBody>
          <a:bodyPr/>
          <a:lstStyle/>
          <a:p>
            <a:r>
              <a:rPr lang="en-IN" dirty="0"/>
              <a:t>	</a:t>
            </a:r>
            <a:r>
              <a:rPr lang="en-IN" sz="2400" dirty="0"/>
              <a:t>Screenshots</a:t>
            </a:r>
          </a:p>
        </p:txBody>
      </p:sp>
      <p:pic>
        <p:nvPicPr>
          <p:cNvPr id="8" name="Content Placeholder 7">
            <a:extLst>
              <a:ext uri="{FF2B5EF4-FFF2-40B4-BE49-F238E27FC236}">
                <a16:creationId xmlns:a16="http://schemas.microsoft.com/office/drawing/2014/main" id="{440E1DC5-3E37-3017-A78C-39DD6A29FD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835" y="683382"/>
            <a:ext cx="8745365" cy="4916867"/>
          </a:xfrm>
        </p:spPr>
      </p:pic>
      <p:sp>
        <p:nvSpPr>
          <p:cNvPr id="9" name="TextBox 8">
            <a:extLst>
              <a:ext uri="{FF2B5EF4-FFF2-40B4-BE49-F238E27FC236}">
                <a16:creationId xmlns:a16="http://schemas.microsoft.com/office/drawing/2014/main" id="{95913D5F-31EF-DAE3-D604-11FE10B620F0}"/>
              </a:ext>
            </a:extLst>
          </p:cNvPr>
          <p:cNvSpPr txBox="1"/>
          <p:nvPr/>
        </p:nvSpPr>
        <p:spPr>
          <a:xfrm>
            <a:off x="6664073" y="5600249"/>
            <a:ext cx="2361127" cy="400110"/>
          </a:xfrm>
          <a:prstGeom prst="rect">
            <a:avLst/>
          </a:prstGeom>
          <a:noFill/>
        </p:spPr>
        <p:txBody>
          <a:bodyPr wrap="square" rtlCol="0">
            <a:spAutoFit/>
          </a:bodyPr>
          <a:lstStyle/>
          <a:p>
            <a:r>
              <a:rPr lang="en-US" sz="2000" dirty="0">
                <a:solidFill>
                  <a:schemeClr val="accent2">
                    <a:lumMod val="75000"/>
                  </a:schemeClr>
                </a:solidFill>
                <a:latin typeface="Bahnschrift Condensed" panose="020B0502040204020203" pitchFamily="34" charset="0"/>
              </a:rPr>
              <a:t>SurFeed Home Page 1</a:t>
            </a:r>
            <a:endParaRPr lang="en-IN" sz="2000" dirty="0">
              <a:solidFill>
                <a:schemeClr val="accent2">
                  <a:lumMod val="75000"/>
                </a:schemeClr>
              </a:solidFill>
              <a:latin typeface="Bahnschrift Condensed" panose="020B0502040204020203" pitchFamily="34" charset="0"/>
            </a:endParaRPr>
          </a:p>
        </p:txBody>
      </p:sp>
    </p:spTree>
    <p:extLst>
      <p:ext uri="{BB962C8B-B14F-4D97-AF65-F5344CB8AC3E}">
        <p14:creationId xmlns:p14="http://schemas.microsoft.com/office/powerpoint/2010/main" val="384501082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8A70774-FFE8-81D0-6B51-FDE0963CCD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636" y="1073369"/>
            <a:ext cx="8379664" cy="4711261"/>
          </a:xfrm>
          <a:ln>
            <a:solidFill>
              <a:schemeClr val="accent2"/>
            </a:solidFill>
          </a:ln>
        </p:spPr>
      </p:pic>
      <p:sp>
        <p:nvSpPr>
          <p:cNvPr id="6" name="TextBox 5">
            <a:extLst>
              <a:ext uri="{FF2B5EF4-FFF2-40B4-BE49-F238E27FC236}">
                <a16:creationId xmlns:a16="http://schemas.microsoft.com/office/drawing/2014/main" id="{40B27105-937B-C34A-1D98-73637DBD418B}"/>
              </a:ext>
            </a:extLst>
          </p:cNvPr>
          <p:cNvSpPr txBox="1"/>
          <p:nvPr/>
        </p:nvSpPr>
        <p:spPr>
          <a:xfrm>
            <a:off x="7064573" y="673259"/>
            <a:ext cx="2361127" cy="400110"/>
          </a:xfrm>
          <a:prstGeom prst="rect">
            <a:avLst/>
          </a:prstGeom>
          <a:noFill/>
        </p:spPr>
        <p:txBody>
          <a:bodyPr wrap="square" rtlCol="0">
            <a:spAutoFit/>
          </a:bodyPr>
          <a:lstStyle/>
          <a:p>
            <a:r>
              <a:rPr lang="en-US" sz="2000" dirty="0">
                <a:solidFill>
                  <a:schemeClr val="accent2">
                    <a:lumMod val="75000"/>
                  </a:schemeClr>
                </a:solidFill>
                <a:latin typeface="Bahnschrift Condensed" panose="020B0502040204020203" pitchFamily="34" charset="0"/>
              </a:rPr>
              <a:t>SurFeed Home Page 2</a:t>
            </a:r>
            <a:endParaRPr lang="en-IN" sz="2000" dirty="0">
              <a:solidFill>
                <a:schemeClr val="accent2">
                  <a:lumMod val="75000"/>
                </a:schemeClr>
              </a:solidFill>
              <a:latin typeface="Bahnschrift Condensed" panose="020B0502040204020203" pitchFamily="34" charset="0"/>
            </a:endParaRPr>
          </a:p>
        </p:txBody>
      </p:sp>
    </p:spTree>
    <p:extLst>
      <p:ext uri="{BB962C8B-B14F-4D97-AF65-F5344CB8AC3E}">
        <p14:creationId xmlns:p14="http://schemas.microsoft.com/office/powerpoint/2010/main" val="12410394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25000">
              <a:schemeClr val="tx1">
                <a:lumMod val="85000"/>
                <a:lumOff val="1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4AC08A-73C5-4AD7-3453-34F608322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962" y="631063"/>
            <a:ext cx="8945711" cy="5029507"/>
          </a:xfrm>
          <a:prstGeom prst="rect">
            <a:avLst/>
          </a:prstGeom>
          <a:ln>
            <a:solidFill>
              <a:schemeClr val="accent2"/>
            </a:solidFill>
          </a:ln>
        </p:spPr>
      </p:pic>
      <p:sp>
        <p:nvSpPr>
          <p:cNvPr id="6" name="TextBox 5">
            <a:extLst>
              <a:ext uri="{FF2B5EF4-FFF2-40B4-BE49-F238E27FC236}">
                <a16:creationId xmlns:a16="http://schemas.microsoft.com/office/drawing/2014/main" id="{7F2C86B3-3684-35F3-1C34-01DD9D26AC0F}"/>
              </a:ext>
            </a:extLst>
          </p:cNvPr>
          <p:cNvSpPr txBox="1"/>
          <p:nvPr/>
        </p:nvSpPr>
        <p:spPr>
          <a:xfrm>
            <a:off x="7460342" y="5660570"/>
            <a:ext cx="2361127" cy="400110"/>
          </a:xfrm>
          <a:prstGeom prst="rect">
            <a:avLst/>
          </a:prstGeom>
          <a:noFill/>
        </p:spPr>
        <p:txBody>
          <a:bodyPr wrap="square" rtlCol="0">
            <a:spAutoFit/>
          </a:bodyPr>
          <a:lstStyle/>
          <a:p>
            <a:r>
              <a:rPr lang="en-US" sz="2000" dirty="0">
                <a:solidFill>
                  <a:schemeClr val="accent2">
                    <a:lumMod val="75000"/>
                  </a:schemeClr>
                </a:solidFill>
                <a:latin typeface="Bahnschrift Condensed" panose="020B0502040204020203" pitchFamily="34" charset="0"/>
              </a:rPr>
              <a:t>SurFeed Home Page 3</a:t>
            </a:r>
            <a:endParaRPr lang="en-IN" sz="2000" dirty="0">
              <a:solidFill>
                <a:schemeClr val="accent2">
                  <a:lumMod val="75000"/>
                </a:schemeClr>
              </a:solidFill>
              <a:latin typeface="Bahnschrift Condensed" panose="020B0502040204020203" pitchFamily="34" charset="0"/>
            </a:endParaRPr>
          </a:p>
        </p:txBody>
      </p:sp>
    </p:spTree>
    <p:extLst>
      <p:ext uri="{BB962C8B-B14F-4D97-AF65-F5344CB8AC3E}">
        <p14:creationId xmlns:p14="http://schemas.microsoft.com/office/powerpoint/2010/main" val="289912750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25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7586D84-F643-B64D-EA24-F1234A0455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7650" y="1777284"/>
            <a:ext cx="7745811" cy="4354893"/>
          </a:xfrm>
        </p:spPr>
      </p:pic>
      <p:sp>
        <p:nvSpPr>
          <p:cNvPr id="8" name="TextBox 7">
            <a:extLst>
              <a:ext uri="{FF2B5EF4-FFF2-40B4-BE49-F238E27FC236}">
                <a16:creationId xmlns:a16="http://schemas.microsoft.com/office/drawing/2014/main" id="{5E588CF9-86A0-2AC1-DADC-42D5110FE9E4}"/>
              </a:ext>
            </a:extLst>
          </p:cNvPr>
          <p:cNvSpPr txBox="1"/>
          <p:nvPr/>
        </p:nvSpPr>
        <p:spPr>
          <a:xfrm>
            <a:off x="6662669" y="1377174"/>
            <a:ext cx="2361127" cy="400110"/>
          </a:xfrm>
          <a:prstGeom prst="rect">
            <a:avLst/>
          </a:prstGeom>
          <a:noFill/>
        </p:spPr>
        <p:txBody>
          <a:bodyPr wrap="square" rtlCol="0">
            <a:spAutoFit/>
          </a:bodyPr>
          <a:lstStyle/>
          <a:p>
            <a:r>
              <a:rPr lang="en-US" sz="2000" dirty="0">
                <a:solidFill>
                  <a:schemeClr val="accent2">
                    <a:lumMod val="75000"/>
                  </a:schemeClr>
                </a:solidFill>
                <a:latin typeface="Bahnschrift Condensed" panose="020B0502040204020203" pitchFamily="34" charset="0"/>
              </a:rPr>
              <a:t>SurFeed Home Page 4</a:t>
            </a:r>
            <a:endParaRPr lang="en-IN" sz="2000" dirty="0">
              <a:solidFill>
                <a:schemeClr val="accent2">
                  <a:lumMod val="75000"/>
                </a:schemeClr>
              </a:solidFill>
              <a:latin typeface="Bahnschrift Condensed" panose="020B0502040204020203" pitchFamily="34" charset="0"/>
            </a:endParaRPr>
          </a:p>
        </p:txBody>
      </p:sp>
    </p:spTree>
    <p:extLst>
      <p:ext uri="{BB962C8B-B14F-4D97-AF65-F5344CB8AC3E}">
        <p14:creationId xmlns:p14="http://schemas.microsoft.com/office/powerpoint/2010/main" val="250215963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FCE0E6-C13F-B585-9D2F-6012529DA2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3104" y="2099256"/>
            <a:ext cx="7402207" cy="4161710"/>
          </a:xfrm>
        </p:spPr>
      </p:pic>
      <p:sp>
        <p:nvSpPr>
          <p:cNvPr id="6" name="TextBox 5">
            <a:extLst>
              <a:ext uri="{FF2B5EF4-FFF2-40B4-BE49-F238E27FC236}">
                <a16:creationId xmlns:a16="http://schemas.microsoft.com/office/drawing/2014/main" id="{5D38E9C7-4C7B-CADB-841A-2BFFF1AEF1A4}"/>
              </a:ext>
            </a:extLst>
          </p:cNvPr>
          <p:cNvSpPr txBox="1"/>
          <p:nvPr/>
        </p:nvSpPr>
        <p:spPr>
          <a:xfrm>
            <a:off x="6311440" y="1531720"/>
            <a:ext cx="2361127" cy="400110"/>
          </a:xfrm>
          <a:prstGeom prst="rect">
            <a:avLst/>
          </a:prstGeom>
          <a:noFill/>
        </p:spPr>
        <p:txBody>
          <a:bodyPr wrap="square" rtlCol="0">
            <a:spAutoFit/>
          </a:bodyPr>
          <a:lstStyle/>
          <a:p>
            <a:r>
              <a:rPr lang="en-US" sz="2000" dirty="0" err="1">
                <a:solidFill>
                  <a:schemeClr val="accent2">
                    <a:lumMod val="75000"/>
                  </a:schemeClr>
                </a:solidFill>
                <a:latin typeface="Bahnschrift Condensed" panose="020B0502040204020203" pitchFamily="34" charset="0"/>
              </a:rPr>
              <a:t>SurFeed</a:t>
            </a:r>
            <a:r>
              <a:rPr lang="en-US" sz="2000" dirty="0">
                <a:solidFill>
                  <a:schemeClr val="accent2">
                    <a:lumMod val="75000"/>
                  </a:schemeClr>
                </a:solidFill>
                <a:latin typeface="Bahnschrift Condensed" panose="020B0502040204020203" pitchFamily="34" charset="0"/>
              </a:rPr>
              <a:t> Contact Us 4</a:t>
            </a:r>
            <a:endParaRPr lang="en-IN" sz="2000" dirty="0">
              <a:solidFill>
                <a:schemeClr val="accent2">
                  <a:lumMod val="75000"/>
                </a:schemeClr>
              </a:solidFill>
              <a:latin typeface="Bahnschrift Condensed" panose="020B0502040204020203" pitchFamily="34" charset="0"/>
            </a:endParaRPr>
          </a:p>
        </p:txBody>
      </p:sp>
    </p:spTree>
    <p:extLst>
      <p:ext uri="{BB962C8B-B14F-4D97-AF65-F5344CB8AC3E}">
        <p14:creationId xmlns:p14="http://schemas.microsoft.com/office/powerpoint/2010/main" val="20418074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25000">
              <a:schemeClr val="tx1">
                <a:lumMod val="85000"/>
                <a:lumOff val="1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02E2FB-1F6C-3D24-4531-2D7AE8FE73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361" y="473819"/>
            <a:ext cx="9173313" cy="5157471"/>
          </a:xfrm>
        </p:spPr>
      </p:pic>
      <p:sp>
        <p:nvSpPr>
          <p:cNvPr id="6" name="TextBox 5">
            <a:extLst>
              <a:ext uri="{FF2B5EF4-FFF2-40B4-BE49-F238E27FC236}">
                <a16:creationId xmlns:a16="http://schemas.microsoft.com/office/drawing/2014/main" id="{6CCD8435-5622-EAA2-1AB5-EBB9C1C56358}"/>
              </a:ext>
            </a:extLst>
          </p:cNvPr>
          <p:cNvSpPr txBox="1"/>
          <p:nvPr/>
        </p:nvSpPr>
        <p:spPr>
          <a:xfrm>
            <a:off x="8142514" y="5631290"/>
            <a:ext cx="1386160" cy="461665"/>
          </a:xfrm>
          <a:prstGeom prst="rect">
            <a:avLst/>
          </a:prstGeom>
          <a:noFill/>
        </p:spPr>
        <p:txBody>
          <a:bodyPr wrap="square" rtlCol="0">
            <a:spAutoFit/>
          </a:bodyPr>
          <a:lstStyle/>
          <a:p>
            <a:r>
              <a:rPr lang="en-US" sz="2400" dirty="0">
                <a:solidFill>
                  <a:schemeClr val="accent2">
                    <a:lumMod val="75000"/>
                  </a:schemeClr>
                </a:solidFill>
                <a:latin typeface="Bahnschrift Condensed" panose="020B0502040204020203" pitchFamily="34" charset="0"/>
              </a:rPr>
              <a:t>Login Page</a:t>
            </a:r>
            <a:endParaRPr lang="en-IN" sz="2400" dirty="0">
              <a:solidFill>
                <a:schemeClr val="accent2">
                  <a:lumMod val="75000"/>
                </a:schemeClr>
              </a:solidFill>
              <a:latin typeface="Bahnschrift Condensed" panose="020B0502040204020203" pitchFamily="34" charset="0"/>
            </a:endParaRPr>
          </a:p>
        </p:txBody>
      </p:sp>
    </p:spTree>
    <p:extLst>
      <p:ext uri="{BB962C8B-B14F-4D97-AF65-F5344CB8AC3E}">
        <p14:creationId xmlns:p14="http://schemas.microsoft.com/office/powerpoint/2010/main" val="146146958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D8F6A14-1F8F-C397-C55D-9B28ED59F6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208" y="296215"/>
            <a:ext cx="9097322" cy="5114747"/>
          </a:xfrm>
        </p:spPr>
      </p:pic>
      <p:sp>
        <p:nvSpPr>
          <p:cNvPr id="6" name="TextBox 5">
            <a:extLst>
              <a:ext uri="{FF2B5EF4-FFF2-40B4-BE49-F238E27FC236}">
                <a16:creationId xmlns:a16="http://schemas.microsoft.com/office/drawing/2014/main" id="{9220CD76-BE57-8F5A-EFB5-171435CAAEC9}"/>
              </a:ext>
            </a:extLst>
          </p:cNvPr>
          <p:cNvSpPr txBox="1"/>
          <p:nvPr/>
        </p:nvSpPr>
        <p:spPr>
          <a:xfrm>
            <a:off x="7771944" y="5410962"/>
            <a:ext cx="1532586" cy="400110"/>
          </a:xfrm>
          <a:prstGeom prst="rect">
            <a:avLst/>
          </a:prstGeom>
          <a:noFill/>
        </p:spPr>
        <p:txBody>
          <a:bodyPr wrap="square" rtlCol="0">
            <a:spAutoFit/>
          </a:bodyPr>
          <a:lstStyle/>
          <a:p>
            <a:r>
              <a:rPr lang="en-US" sz="2000" dirty="0">
                <a:solidFill>
                  <a:schemeClr val="accent2">
                    <a:lumMod val="75000"/>
                  </a:schemeClr>
                </a:solidFill>
                <a:latin typeface="Bahnschrift Condensed" panose="020B0502040204020203" pitchFamily="34" charset="0"/>
              </a:rPr>
              <a:t>Signup Page</a:t>
            </a:r>
            <a:endParaRPr lang="en-IN" sz="2000" dirty="0">
              <a:solidFill>
                <a:schemeClr val="accent2">
                  <a:lumMod val="75000"/>
                </a:schemeClr>
              </a:solidFill>
              <a:latin typeface="Bahnschrift Condensed" panose="020B0502040204020203" pitchFamily="34" charset="0"/>
            </a:endParaRPr>
          </a:p>
        </p:txBody>
      </p:sp>
    </p:spTree>
    <p:extLst>
      <p:ext uri="{BB962C8B-B14F-4D97-AF65-F5344CB8AC3E}">
        <p14:creationId xmlns:p14="http://schemas.microsoft.com/office/powerpoint/2010/main" val="259810425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DEE8-9E8F-CD5D-05F8-03CFC50DA1BE}"/>
              </a:ext>
            </a:extLst>
          </p:cNvPr>
          <p:cNvSpPr>
            <a:spLocks noGrp="1"/>
          </p:cNvSpPr>
          <p:nvPr>
            <p:ph type="title"/>
          </p:nvPr>
        </p:nvSpPr>
        <p:spPr>
          <a:xfrm>
            <a:off x="2086376" y="254272"/>
            <a:ext cx="9883513" cy="943463"/>
          </a:xfrm>
        </p:spPr>
        <p:txBody>
          <a:bodyPr/>
          <a:lstStyle/>
          <a:p>
            <a:r>
              <a:rPr lang="en-IN" dirty="0"/>
              <a:t>                    Purpose OF PROJECT</a:t>
            </a:r>
          </a:p>
        </p:txBody>
      </p:sp>
      <p:sp>
        <p:nvSpPr>
          <p:cNvPr id="3" name="Content Placeholder 2">
            <a:extLst>
              <a:ext uri="{FF2B5EF4-FFF2-40B4-BE49-F238E27FC236}">
                <a16:creationId xmlns:a16="http://schemas.microsoft.com/office/drawing/2014/main" id="{2E8A0C52-89F0-2A35-51BE-51DB6F114A31}"/>
              </a:ext>
            </a:extLst>
          </p:cNvPr>
          <p:cNvSpPr>
            <a:spLocks noGrp="1"/>
          </p:cNvSpPr>
          <p:nvPr>
            <p:ph idx="1"/>
          </p:nvPr>
        </p:nvSpPr>
        <p:spPr>
          <a:xfrm>
            <a:off x="247531" y="1346477"/>
            <a:ext cx="7379369" cy="4997116"/>
          </a:xfrm>
        </p:spPr>
        <p:txBody>
          <a:bodyPr/>
          <a:lstStyle/>
          <a:p>
            <a:pPr marL="0" marR="537845" indent="0">
              <a:lnSpc>
                <a:spcPct val="115000"/>
              </a:lnSpc>
              <a:spcBef>
                <a:spcPts val="1005"/>
              </a:spcBef>
              <a:spcAft>
                <a:spcPts val="0"/>
              </a:spcAft>
              <a:buNone/>
            </a:pPr>
            <a:r>
              <a:rPr lang="en-US" sz="2000" dirty="0">
                <a:solidFill>
                  <a:srgbClr val="222222"/>
                </a:solidFill>
                <a:effectLst/>
                <a:latin typeface="Bahnschrift Light SemiCondensed" panose="020B0502040204020203" pitchFamily="34" charset="0"/>
                <a:ea typeface="Times New Roman" panose="02020603050405020304" pitchFamily="18" charset="0"/>
              </a:rPr>
              <a:t>The main aim of developing this online survey system is to conduct an online survey on different topics to the users. In this Java Application, the user can take part in various online polls.  In this system of survey, only the users authenticated by admin from the database system can drop their </a:t>
            </a:r>
            <a:r>
              <a:rPr lang="en-US" sz="2000" dirty="0">
                <a:solidFill>
                  <a:srgbClr val="000000"/>
                </a:solidFill>
                <a:effectLst/>
                <a:latin typeface="Bahnschrift Light SemiCondensed" panose="020B0502040204020203" pitchFamily="34" charset="0"/>
                <a:ea typeface="Times New Roman" panose="02020603050405020304" pitchFamily="18" charset="0"/>
              </a:rPr>
              <a:t>vote</a:t>
            </a:r>
            <a:r>
              <a:rPr lang="en-US" sz="2000" dirty="0">
                <a:solidFill>
                  <a:srgbClr val="222222"/>
                </a:solidFill>
                <a:effectLst/>
                <a:latin typeface="Bahnschrift Light SemiCondensed" panose="020B0502040204020203" pitchFamily="34" charset="0"/>
                <a:ea typeface="Times New Roman" panose="02020603050405020304" pitchFamily="18" charset="0"/>
              </a:rPr>
              <a:t> or express their viewpoint regarding the issue. Being online software, it can be logged on from anywhere with internet access. Admin in this application will add the polls regarding different questions and different topics and </a:t>
            </a:r>
            <a:r>
              <a:rPr lang="en-US" sz="2000" dirty="0">
                <a:solidFill>
                  <a:srgbClr val="222222"/>
                </a:solidFill>
                <a:latin typeface="Bahnschrift Light SemiCondensed" panose="020B0502040204020203" pitchFamily="34" charset="0"/>
                <a:ea typeface="Times New Roman" panose="02020603050405020304" pitchFamily="18" charset="0"/>
              </a:rPr>
              <a:t>the admin can</a:t>
            </a:r>
            <a:r>
              <a:rPr lang="en-US" sz="2000" dirty="0">
                <a:solidFill>
                  <a:srgbClr val="222222"/>
                </a:solidFill>
                <a:effectLst/>
                <a:latin typeface="Bahnschrift Light SemiCondensed" panose="020B0502040204020203" pitchFamily="34" charset="0"/>
                <a:ea typeface="Times New Roman" panose="02020603050405020304" pitchFamily="18" charset="0"/>
              </a:rPr>
              <a:t> see the results of each poll in  his dashboard.</a:t>
            </a:r>
            <a:endParaRPr lang="en-IN" sz="2000" dirty="0">
              <a:effectLst/>
              <a:latin typeface="Bahnschrift Light SemiCondensed" panose="020B0502040204020203" pitchFamily="34" charset="0"/>
              <a:ea typeface="Times New Roman" panose="02020603050405020304" pitchFamily="18" charset="0"/>
            </a:endParaRPr>
          </a:p>
          <a:p>
            <a:pPr marL="0" marR="537845" indent="0">
              <a:lnSpc>
                <a:spcPct val="115000"/>
              </a:lnSpc>
              <a:spcBef>
                <a:spcPts val="1005"/>
              </a:spcBef>
              <a:spcAft>
                <a:spcPts val="0"/>
              </a:spcAft>
              <a:buNone/>
            </a:pPr>
            <a:r>
              <a:rPr lang="en-US" sz="2000" dirty="0">
                <a:solidFill>
                  <a:srgbClr val="221F1F"/>
                </a:solidFill>
                <a:effectLst/>
                <a:latin typeface="Bahnschrift Light SemiCondensed" panose="020B0502040204020203" pitchFamily="34" charset="0"/>
                <a:ea typeface="Times New Roman" panose="02020603050405020304" pitchFamily="18" charset="0"/>
              </a:rPr>
              <a:t>Overall this project of ours is being developed to help the person taking the survey as well as person giving the survey in the best way possible and also reduce the human efforts.</a:t>
            </a:r>
            <a:endParaRPr lang="en-IN" sz="2000" dirty="0">
              <a:effectLst/>
              <a:latin typeface="Bahnschrift Light SemiCondensed" panose="020B0502040204020203" pitchFamily="34" charset="0"/>
              <a:ea typeface="Times New Roman" panose="02020603050405020304" pitchFamily="18" charset="0"/>
            </a:endParaRPr>
          </a:p>
          <a:p>
            <a:endParaRPr lang="en-IN" dirty="0">
              <a:latin typeface="Bahnschrift Light SemiCondensed" panose="020B0502040204020203" pitchFamily="34" charset="0"/>
            </a:endParaRPr>
          </a:p>
        </p:txBody>
      </p:sp>
    </p:spTree>
    <p:extLst>
      <p:ext uri="{BB962C8B-B14F-4D97-AF65-F5344CB8AC3E}">
        <p14:creationId xmlns:p14="http://schemas.microsoft.com/office/powerpoint/2010/main" val="262802644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25000">
              <a:schemeClr val="tx1">
                <a:lumMod val="85000"/>
                <a:lumOff val="1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8E4922-F683-124B-D855-505EDE120C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066" y="176196"/>
            <a:ext cx="8711752" cy="4897969"/>
          </a:xfrm>
        </p:spPr>
      </p:pic>
      <p:sp>
        <p:nvSpPr>
          <p:cNvPr id="6" name="TextBox 5">
            <a:extLst>
              <a:ext uri="{FF2B5EF4-FFF2-40B4-BE49-F238E27FC236}">
                <a16:creationId xmlns:a16="http://schemas.microsoft.com/office/drawing/2014/main" id="{42E674CB-37AA-9CE5-168C-0AE25A7715E3}"/>
              </a:ext>
            </a:extLst>
          </p:cNvPr>
          <p:cNvSpPr txBox="1"/>
          <p:nvPr/>
        </p:nvSpPr>
        <p:spPr>
          <a:xfrm>
            <a:off x="7315201" y="5321999"/>
            <a:ext cx="2846231" cy="400110"/>
          </a:xfrm>
          <a:prstGeom prst="rect">
            <a:avLst/>
          </a:prstGeom>
          <a:noFill/>
        </p:spPr>
        <p:txBody>
          <a:bodyPr wrap="square" rtlCol="0">
            <a:spAutoFit/>
          </a:bodyPr>
          <a:lstStyle/>
          <a:p>
            <a:r>
              <a:rPr lang="en-US" sz="2000" dirty="0">
                <a:solidFill>
                  <a:schemeClr val="accent2">
                    <a:lumMod val="75000"/>
                  </a:schemeClr>
                </a:solidFill>
                <a:latin typeface="Bahnschrift Condensed" panose="020B0502040204020203" pitchFamily="34" charset="0"/>
              </a:rPr>
              <a:t>Create Survey Page</a:t>
            </a:r>
            <a:endParaRPr lang="en-IN" sz="2000" dirty="0">
              <a:solidFill>
                <a:schemeClr val="accent2">
                  <a:lumMod val="75000"/>
                </a:schemeClr>
              </a:solidFill>
              <a:latin typeface="Bahnschrift Condensed" panose="020B0502040204020203" pitchFamily="34" charset="0"/>
            </a:endParaRPr>
          </a:p>
        </p:txBody>
      </p:sp>
    </p:spTree>
    <p:extLst>
      <p:ext uri="{BB962C8B-B14F-4D97-AF65-F5344CB8AC3E}">
        <p14:creationId xmlns:p14="http://schemas.microsoft.com/office/powerpoint/2010/main" val="109597632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25000">
              <a:schemeClr val="tx1">
                <a:lumMod val="85000"/>
                <a:lumOff val="1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FB5350F-37E0-B4CF-5885-8CB8C44086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3858" y="280273"/>
            <a:ext cx="8824623" cy="4961428"/>
          </a:xfrm>
          <a:ln>
            <a:solidFill>
              <a:schemeClr val="accent2"/>
            </a:solidFill>
          </a:ln>
        </p:spPr>
      </p:pic>
      <p:sp>
        <p:nvSpPr>
          <p:cNvPr id="6" name="TextBox 5">
            <a:extLst>
              <a:ext uri="{FF2B5EF4-FFF2-40B4-BE49-F238E27FC236}">
                <a16:creationId xmlns:a16="http://schemas.microsoft.com/office/drawing/2014/main" id="{D4417F68-60D8-C9BC-90C1-D484531B7AFB}"/>
              </a:ext>
            </a:extLst>
          </p:cNvPr>
          <p:cNvSpPr txBox="1"/>
          <p:nvPr/>
        </p:nvSpPr>
        <p:spPr>
          <a:xfrm>
            <a:off x="7553458" y="5241701"/>
            <a:ext cx="2846231" cy="400110"/>
          </a:xfrm>
          <a:prstGeom prst="rect">
            <a:avLst/>
          </a:prstGeom>
          <a:noFill/>
        </p:spPr>
        <p:txBody>
          <a:bodyPr wrap="square" rtlCol="0">
            <a:spAutoFit/>
          </a:bodyPr>
          <a:lstStyle/>
          <a:p>
            <a:r>
              <a:rPr lang="en-US" sz="2000" dirty="0">
                <a:solidFill>
                  <a:schemeClr val="accent2">
                    <a:lumMod val="75000"/>
                  </a:schemeClr>
                </a:solidFill>
                <a:latin typeface="Bahnschrift Condensed" panose="020B0502040204020203" pitchFamily="34" charset="0"/>
              </a:rPr>
              <a:t>Add Question Page</a:t>
            </a:r>
            <a:endParaRPr lang="en-IN" sz="2000" dirty="0">
              <a:solidFill>
                <a:schemeClr val="accent2">
                  <a:lumMod val="75000"/>
                </a:schemeClr>
              </a:solidFill>
              <a:latin typeface="Bahnschrift Condensed" panose="020B0502040204020203" pitchFamily="34" charset="0"/>
            </a:endParaRPr>
          </a:p>
        </p:txBody>
      </p:sp>
    </p:spTree>
    <p:extLst>
      <p:ext uri="{BB962C8B-B14F-4D97-AF65-F5344CB8AC3E}">
        <p14:creationId xmlns:p14="http://schemas.microsoft.com/office/powerpoint/2010/main" val="151934837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25000">
              <a:schemeClr val="tx1">
                <a:lumMod val="85000"/>
                <a:lumOff val="1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4B148EB-D9FE-BB84-FD9A-4369C0C2CEDA}"/>
              </a:ext>
            </a:extLst>
          </p:cNvPr>
          <p:cNvPicPr>
            <a:picLocks noChangeAspect="1"/>
          </p:cNvPicPr>
          <p:nvPr/>
        </p:nvPicPr>
        <p:blipFill rotWithShape="1">
          <a:blip r:embed="rId2">
            <a:extLst>
              <a:ext uri="{28A0092B-C50C-407E-A947-70E740481C1C}">
                <a14:useLocalDpi xmlns:a14="http://schemas.microsoft.com/office/drawing/2010/main" val="0"/>
              </a:ext>
            </a:extLst>
          </a:blip>
          <a:srcRect b="18587"/>
          <a:stretch/>
        </p:blipFill>
        <p:spPr>
          <a:xfrm>
            <a:off x="235936" y="607858"/>
            <a:ext cx="9122838" cy="4175779"/>
          </a:xfrm>
          <a:prstGeom prst="rect">
            <a:avLst/>
          </a:prstGeom>
        </p:spPr>
      </p:pic>
      <p:sp>
        <p:nvSpPr>
          <p:cNvPr id="10" name="TextBox 9">
            <a:extLst>
              <a:ext uri="{FF2B5EF4-FFF2-40B4-BE49-F238E27FC236}">
                <a16:creationId xmlns:a16="http://schemas.microsoft.com/office/drawing/2014/main" id="{01DA9BE1-84C4-AFC0-29B4-5CA767139B6A}"/>
              </a:ext>
            </a:extLst>
          </p:cNvPr>
          <p:cNvSpPr txBox="1"/>
          <p:nvPr/>
        </p:nvSpPr>
        <p:spPr>
          <a:xfrm>
            <a:off x="7039182" y="5850032"/>
            <a:ext cx="2846231" cy="400110"/>
          </a:xfrm>
          <a:prstGeom prst="rect">
            <a:avLst/>
          </a:prstGeom>
          <a:noFill/>
        </p:spPr>
        <p:txBody>
          <a:bodyPr wrap="square" rtlCol="0">
            <a:spAutoFit/>
          </a:bodyPr>
          <a:lstStyle/>
          <a:p>
            <a:r>
              <a:rPr lang="en-US" sz="2000" dirty="0">
                <a:solidFill>
                  <a:schemeClr val="accent2">
                    <a:lumMod val="75000"/>
                  </a:schemeClr>
                </a:solidFill>
                <a:latin typeface="Bahnschrift Condensed" panose="020B0502040204020203" pitchFamily="34" charset="0"/>
              </a:rPr>
              <a:t>Adding a QUESTION</a:t>
            </a:r>
            <a:endParaRPr lang="en-IN" sz="2000" dirty="0">
              <a:solidFill>
                <a:schemeClr val="accent2">
                  <a:lumMod val="75000"/>
                </a:schemeClr>
              </a:solidFill>
              <a:latin typeface="Bahnschrift Condensed" panose="020B0502040204020203" pitchFamily="34" charset="0"/>
            </a:endParaRPr>
          </a:p>
        </p:txBody>
      </p:sp>
    </p:spTree>
    <p:extLst>
      <p:ext uri="{BB962C8B-B14F-4D97-AF65-F5344CB8AC3E}">
        <p14:creationId xmlns:p14="http://schemas.microsoft.com/office/powerpoint/2010/main" val="113315901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00000">
              <a:schemeClr val="tx1">
                <a:lumMod val="95000"/>
                <a:lumOff val="5000"/>
                <a:alpha val="91000"/>
              </a:schemeClr>
            </a:gs>
            <a:gs pos="56000">
              <a:schemeClr val="accent1">
                <a:lumMod val="45000"/>
                <a:lumOff val="55000"/>
              </a:schemeClr>
            </a:gs>
            <a:gs pos="28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9D70F62C-C69A-FBE2-EF31-25B20F992E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83" y="1082960"/>
            <a:ext cx="8345546" cy="4692079"/>
          </a:xfrm>
        </p:spPr>
      </p:pic>
      <p:sp>
        <p:nvSpPr>
          <p:cNvPr id="19" name="TextBox 18">
            <a:extLst>
              <a:ext uri="{FF2B5EF4-FFF2-40B4-BE49-F238E27FC236}">
                <a16:creationId xmlns:a16="http://schemas.microsoft.com/office/drawing/2014/main" id="{B790556D-4393-A2AF-B9FE-BE5DCDCD331B}"/>
              </a:ext>
            </a:extLst>
          </p:cNvPr>
          <p:cNvSpPr txBox="1"/>
          <p:nvPr/>
        </p:nvSpPr>
        <p:spPr>
          <a:xfrm>
            <a:off x="6290411" y="682850"/>
            <a:ext cx="2846231" cy="400110"/>
          </a:xfrm>
          <a:prstGeom prst="rect">
            <a:avLst/>
          </a:prstGeom>
          <a:noFill/>
        </p:spPr>
        <p:txBody>
          <a:bodyPr wrap="square" rtlCol="0">
            <a:spAutoFit/>
          </a:bodyPr>
          <a:lstStyle/>
          <a:p>
            <a:r>
              <a:rPr lang="en-US" sz="2000" dirty="0">
                <a:solidFill>
                  <a:schemeClr val="accent2">
                    <a:lumMod val="75000"/>
                  </a:schemeClr>
                </a:solidFill>
                <a:latin typeface="Bahnschrift Condensed" panose="020B0502040204020203" pitchFamily="34" charset="0"/>
              </a:rPr>
              <a:t>Dashboard-Surveys taken</a:t>
            </a:r>
            <a:endParaRPr lang="en-IN" sz="2000" dirty="0">
              <a:solidFill>
                <a:schemeClr val="accent2">
                  <a:lumMod val="75000"/>
                </a:schemeClr>
              </a:solidFill>
              <a:latin typeface="Bahnschrift Condensed" panose="020B0502040204020203" pitchFamily="34" charset="0"/>
            </a:endParaRPr>
          </a:p>
        </p:txBody>
      </p:sp>
    </p:spTree>
    <p:extLst>
      <p:ext uri="{BB962C8B-B14F-4D97-AF65-F5344CB8AC3E}">
        <p14:creationId xmlns:p14="http://schemas.microsoft.com/office/powerpoint/2010/main" val="427673177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50000"/>
              </a:schemeClr>
            </a:gs>
            <a:gs pos="100000">
              <a:schemeClr val="accent1">
                <a:lumMod val="45000"/>
                <a:lumOff val="55000"/>
              </a:schemeClr>
            </a:gs>
            <a:gs pos="76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0793B4-2493-44A1-4607-06E6EAA13B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512" y="1652588"/>
            <a:ext cx="8331031" cy="4683919"/>
          </a:xfrm>
        </p:spPr>
      </p:pic>
      <p:sp>
        <p:nvSpPr>
          <p:cNvPr id="6" name="TextBox 5">
            <a:extLst>
              <a:ext uri="{FF2B5EF4-FFF2-40B4-BE49-F238E27FC236}">
                <a16:creationId xmlns:a16="http://schemas.microsoft.com/office/drawing/2014/main" id="{A8E3BD47-3676-C7CB-8441-F937056897FC}"/>
              </a:ext>
            </a:extLst>
          </p:cNvPr>
          <p:cNvSpPr txBox="1"/>
          <p:nvPr/>
        </p:nvSpPr>
        <p:spPr>
          <a:xfrm>
            <a:off x="6740354" y="6336507"/>
            <a:ext cx="2846231" cy="400110"/>
          </a:xfrm>
          <a:prstGeom prst="rect">
            <a:avLst/>
          </a:prstGeom>
          <a:noFill/>
        </p:spPr>
        <p:txBody>
          <a:bodyPr wrap="square" rtlCol="0">
            <a:spAutoFit/>
          </a:bodyPr>
          <a:lstStyle/>
          <a:p>
            <a:r>
              <a:rPr lang="en-US" sz="2000" dirty="0">
                <a:solidFill>
                  <a:schemeClr val="accent2">
                    <a:lumMod val="75000"/>
                  </a:schemeClr>
                </a:solidFill>
                <a:latin typeface="Bahnschrift Condensed" panose="020B0502040204020203" pitchFamily="34" charset="0"/>
              </a:rPr>
              <a:t>Dashboard-</a:t>
            </a:r>
            <a:r>
              <a:rPr lang="en-US" sz="2000" dirty="0" err="1">
                <a:solidFill>
                  <a:schemeClr val="accent2">
                    <a:lumMod val="75000"/>
                  </a:schemeClr>
                </a:solidFill>
                <a:latin typeface="Bahnschrift Condensed" panose="020B0502040204020203" pitchFamily="34" charset="0"/>
              </a:rPr>
              <a:t>UserInfo</a:t>
            </a:r>
            <a:endParaRPr lang="en-IN" sz="2000" dirty="0">
              <a:solidFill>
                <a:schemeClr val="accent2">
                  <a:lumMod val="75000"/>
                </a:schemeClr>
              </a:solidFill>
              <a:latin typeface="Bahnschrift Condensed" panose="020B0502040204020203" pitchFamily="34" charset="0"/>
            </a:endParaRPr>
          </a:p>
        </p:txBody>
      </p:sp>
    </p:spTree>
    <p:extLst>
      <p:ext uri="{BB962C8B-B14F-4D97-AF65-F5344CB8AC3E}">
        <p14:creationId xmlns:p14="http://schemas.microsoft.com/office/powerpoint/2010/main" val="217559436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00000">
              <a:schemeClr val="tx1">
                <a:lumMod val="95000"/>
                <a:lumOff val="5000"/>
                <a:alpha val="91000"/>
              </a:schemeClr>
            </a:gs>
            <a:gs pos="56000">
              <a:schemeClr val="accent1">
                <a:lumMod val="45000"/>
                <a:lumOff val="55000"/>
              </a:schemeClr>
            </a:gs>
            <a:gs pos="28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96A146-1985-B8FA-7AD0-9F2CCA31FD7B}"/>
              </a:ext>
            </a:extLst>
          </p:cNvPr>
          <p:cNvSpPr txBox="1"/>
          <p:nvPr/>
        </p:nvSpPr>
        <p:spPr>
          <a:xfrm>
            <a:off x="6932106" y="460344"/>
            <a:ext cx="2846231" cy="400110"/>
          </a:xfrm>
          <a:prstGeom prst="rect">
            <a:avLst/>
          </a:prstGeom>
          <a:noFill/>
        </p:spPr>
        <p:txBody>
          <a:bodyPr wrap="square" rtlCol="0">
            <a:spAutoFit/>
          </a:bodyPr>
          <a:lstStyle/>
          <a:p>
            <a:r>
              <a:rPr lang="en-US" sz="2000" dirty="0">
                <a:solidFill>
                  <a:schemeClr val="accent2">
                    <a:lumMod val="75000"/>
                  </a:schemeClr>
                </a:solidFill>
                <a:latin typeface="Bahnschrift Condensed" panose="020B0502040204020203" pitchFamily="34" charset="0"/>
              </a:rPr>
              <a:t>Admin-Survey Control Panel</a:t>
            </a:r>
            <a:endParaRPr lang="en-IN" sz="2000" dirty="0">
              <a:solidFill>
                <a:schemeClr val="accent2">
                  <a:lumMod val="75000"/>
                </a:schemeClr>
              </a:solidFill>
              <a:latin typeface="Bahnschrift Condensed" panose="020B0502040204020203" pitchFamily="34" charset="0"/>
            </a:endParaRPr>
          </a:p>
        </p:txBody>
      </p:sp>
      <p:pic>
        <p:nvPicPr>
          <p:cNvPr id="10" name="Content Placeholder 9">
            <a:extLst>
              <a:ext uri="{FF2B5EF4-FFF2-40B4-BE49-F238E27FC236}">
                <a16:creationId xmlns:a16="http://schemas.microsoft.com/office/drawing/2014/main" id="{97F0E3E4-D178-1EF0-E660-9B85CB51F0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256" y="993719"/>
            <a:ext cx="9313898" cy="5236512"/>
          </a:xfrm>
        </p:spPr>
      </p:pic>
    </p:spTree>
    <p:extLst>
      <p:ext uri="{BB962C8B-B14F-4D97-AF65-F5344CB8AC3E}">
        <p14:creationId xmlns:p14="http://schemas.microsoft.com/office/powerpoint/2010/main" val="169785161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00000">
              <a:schemeClr val="tx1">
                <a:lumMod val="95000"/>
                <a:lumOff val="5000"/>
                <a:alpha val="91000"/>
              </a:schemeClr>
            </a:gs>
            <a:gs pos="56000">
              <a:schemeClr val="accent1">
                <a:lumMod val="45000"/>
                <a:lumOff val="55000"/>
              </a:schemeClr>
            </a:gs>
            <a:gs pos="28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1458351-1469-1905-FDC0-B05FA434B8C3}"/>
              </a:ext>
            </a:extLst>
          </p:cNvPr>
          <p:cNvSpPr txBox="1"/>
          <p:nvPr/>
        </p:nvSpPr>
        <p:spPr>
          <a:xfrm>
            <a:off x="6714801" y="719392"/>
            <a:ext cx="2846231" cy="400110"/>
          </a:xfrm>
          <a:prstGeom prst="rect">
            <a:avLst/>
          </a:prstGeom>
          <a:noFill/>
        </p:spPr>
        <p:txBody>
          <a:bodyPr wrap="square" rtlCol="0">
            <a:spAutoFit/>
          </a:bodyPr>
          <a:lstStyle/>
          <a:p>
            <a:r>
              <a:rPr lang="en-US" sz="2000" dirty="0">
                <a:solidFill>
                  <a:schemeClr val="accent2">
                    <a:lumMod val="75000"/>
                  </a:schemeClr>
                </a:solidFill>
                <a:latin typeface="Bahnschrift Condensed" panose="020B0502040204020203" pitchFamily="34" charset="0"/>
              </a:rPr>
              <a:t>Admin-Result of survey</a:t>
            </a:r>
            <a:endParaRPr lang="en-IN" sz="2000" dirty="0">
              <a:solidFill>
                <a:schemeClr val="accent2">
                  <a:lumMod val="75000"/>
                </a:schemeClr>
              </a:solidFill>
              <a:latin typeface="Bahnschrift Condensed" panose="020B0502040204020203" pitchFamily="34" charset="0"/>
            </a:endParaRPr>
          </a:p>
        </p:txBody>
      </p:sp>
      <p:pic>
        <p:nvPicPr>
          <p:cNvPr id="7" name="Content Placeholder 6">
            <a:extLst>
              <a:ext uri="{FF2B5EF4-FFF2-40B4-BE49-F238E27FC236}">
                <a16:creationId xmlns:a16="http://schemas.microsoft.com/office/drawing/2014/main" id="{4715CD9C-DD16-C287-AE44-E00B579B07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148" y="1119502"/>
            <a:ext cx="8755424" cy="4922523"/>
          </a:xfrm>
        </p:spPr>
      </p:pic>
    </p:spTree>
    <p:extLst>
      <p:ext uri="{BB962C8B-B14F-4D97-AF65-F5344CB8AC3E}">
        <p14:creationId xmlns:p14="http://schemas.microsoft.com/office/powerpoint/2010/main" val="36738804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6000">
              <a:srgbClr val="D8EEA8"/>
            </a:gs>
            <a:gs pos="0">
              <a:schemeClr val="accent1">
                <a:lumMod val="45000"/>
                <a:lumOff val="55000"/>
              </a:schemeClr>
            </a:gs>
            <a:gs pos="100000">
              <a:schemeClr val="tx1">
                <a:lumMod val="95000"/>
                <a:lumOff val="5000"/>
              </a:schemeClr>
            </a:gs>
          </a:gsLst>
          <a:lin ang="10800000" scaled="0"/>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1EAA780-93CC-21D0-642F-D29240B900B8}"/>
              </a:ext>
            </a:extLst>
          </p:cNvPr>
          <p:cNvPicPr>
            <a:picLocks noGrp="1" noChangeAspect="1"/>
          </p:cNvPicPr>
          <p:nvPr>
            <p:ph idx="1"/>
          </p:nvPr>
        </p:nvPicPr>
        <p:blipFill>
          <a:blip r:embed="rId2"/>
          <a:stretch>
            <a:fillRect/>
          </a:stretch>
        </p:blipFill>
        <p:spPr>
          <a:xfrm>
            <a:off x="162887" y="188686"/>
            <a:ext cx="8879513" cy="4992289"/>
          </a:xfrm>
        </p:spPr>
      </p:pic>
      <p:sp>
        <p:nvSpPr>
          <p:cNvPr id="6" name="TextBox 5">
            <a:extLst>
              <a:ext uri="{FF2B5EF4-FFF2-40B4-BE49-F238E27FC236}">
                <a16:creationId xmlns:a16="http://schemas.microsoft.com/office/drawing/2014/main" id="{76DCA167-8A02-A1A8-124C-F9A3350EADE9}"/>
              </a:ext>
            </a:extLst>
          </p:cNvPr>
          <p:cNvSpPr txBox="1"/>
          <p:nvPr/>
        </p:nvSpPr>
        <p:spPr>
          <a:xfrm>
            <a:off x="7619284" y="5180975"/>
            <a:ext cx="2846231" cy="400110"/>
          </a:xfrm>
          <a:prstGeom prst="rect">
            <a:avLst/>
          </a:prstGeom>
          <a:noFill/>
        </p:spPr>
        <p:txBody>
          <a:bodyPr wrap="square" rtlCol="0">
            <a:spAutoFit/>
          </a:bodyPr>
          <a:lstStyle/>
          <a:p>
            <a:r>
              <a:rPr lang="en-US" sz="2000" dirty="0">
                <a:solidFill>
                  <a:schemeClr val="accent2">
                    <a:lumMod val="75000"/>
                  </a:schemeClr>
                </a:solidFill>
                <a:latin typeface="Bahnschrift Condensed" panose="020B0502040204020203" pitchFamily="34" charset="0"/>
              </a:rPr>
              <a:t>Survey Questions</a:t>
            </a:r>
            <a:endParaRPr lang="en-IN" sz="2000" dirty="0">
              <a:solidFill>
                <a:schemeClr val="accent2">
                  <a:lumMod val="75000"/>
                </a:schemeClr>
              </a:solidFill>
              <a:latin typeface="Bahnschrift Condensed" panose="020B0502040204020203" pitchFamily="34" charset="0"/>
            </a:endParaRPr>
          </a:p>
        </p:txBody>
      </p:sp>
    </p:spTree>
    <p:extLst>
      <p:ext uri="{BB962C8B-B14F-4D97-AF65-F5344CB8AC3E}">
        <p14:creationId xmlns:p14="http://schemas.microsoft.com/office/powerpoint/2010/main" val="41424062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D7DA-525B-FCB1-C94D-07ADC1032F8E}"/>
              </a:ext>
            </a:extLst>
          </p:cNvPr>
          <p:cNvSpPr>
            <a:spLocks noGrp="1"/>
          </p:cNvSpPr>
          <p:nvPr>
            <p:ph type="title"/>
          </p:nvPr>
        </p:nvSpPr>
        <p:spPr>
          <a:xfrm>
            <a:off x="2102328" y="489397"/>
            <a:ext cx="9905998" cy="927279"/>
          </a:xfrm>
        </p:spPr>
        <p:txBody>
          <a:bodyPr/>
          <a:lstStyle/>
          <a:p>
            <a:r>
              <a:rPr lang="en-IN" dirty="0"/>
              <a:t>                            FUTURE SCOPE</a:t>
            </a:r>
          </a:p>
        </p:txBody>
      </p:sp>
      <p:sp>
        <p:nvSpPr>
          <p:cNvPr id="3" name="Content Placeholder 2">
            <a:extLst>
              <a:ext uri="{FF2B5EF4-FFF2-40B4-BE49-F238E27FC236}">
                <a16:creationId xmlns:a16="http://schemas.microsoft.com/office/drawing/2014/main" id="{D7A93301-62B3-5745-FFC5-372B1DF6E4FE}"/>
              </a:ext>
            </a:extLst>
          </p:cNvPr>
          <p:cNvSpPr>
            <a:spLocks noGrp="1"/>
          </p:cNvSpPr>
          <p:nvPr>
            <p:ph idx="1"/>
          </p:nvPr>
        </p:nvSpPr>
        <p:spPr>
          <a:xfrm>
            <a:off x="1368567" y="1793000"/>
            <a:ext cx="7239699" cy="4678949"/>
          </a:xfrm>
        </p:spPr>
        <p:txBody>
          <a:bodyPr>
            <a:noAutofit/>
          </a:bodyPr>
          <a:lstStyle/>
          <a:p>
            <a:pPr marL="0" indent="0" algn="ctr">
              <a:buNone/>
            </a:pPr>
            <a:r>
              <a:rPr lang="en-IN" sz="2000" dirty="0">
                <a:solidFill>
                  <a:srgbClr val="000000"/>
                </a:solidFill>
                <a:latin typeface="Times New Roman" panose="02020603050405020304" pitchFamily="18" charset="0"/>
                <a:ea typeface="Times New Roman" panose="02020603050405020304" pitchFamily="18" charset="0"/>
              </a:rPr>
              <a:t>In t</a:t>
            </a:r>
            <a:r>
              <a:rPr lang="en-IN" sz="2000" dirty="0">
                <a:solidFill>
                  <a:srgbClr val="000000"/>
                </a:solidFill>
                <a:effectLst/>
                <a:latin typeface="Times New Roman" panose="02020603050405020304" pitchFamily="18" charset="0"/>
                <a:ea typeface="Times New Roman" panose="02020603050405020304" pitchFamily="18" charset="0"/>
              </a:rPr>
              <a:t>he Coming times wher</a:t>
            </a:r>
            <a:r>
              <a:rPr lang="en-IN" sz="2000" dirty="0">
                <a:solidFill>
                  <a:srgbClr val="000000"/>
                </a:solidFill>
                <a:latin typeface="Times New Roman" panose="02020603050405020304" pitchFamily="18" charset="0"/>
                <a:ea typeface="Times New Roman" panose="02020603050405020304" pitchFamily="18" charset="0"/>
              </a:rPr>
              <a:t>e freedom of speech and freedom of expression is going to be promoted greatly on Various social sites and platforms, then our survey Site is going to play a vital role in promoting the same with more advanced and advantageous features. </a:t>
            </a:r>
          </a:p>
          <a:p>
            <a:pPr marL="0" indent="0" algn="ctr">
              <a:buNone/>
            </a:pPr>
            <a:r>
              <a:rPr lang="en-IN" sz="2000" dirty="0">
                <a:solidFill>
                  <a:srgbClr val="000000"/>
                </a:solidFill>
                <a:latin typeface="Times New Roman" panose="02020603050405020304" pitchFamily="18" charset="0"/>
                <a:ea typeface="Times New Roman" panose="02020603050405020304" pitchFamily="18" charset="0"/>
              </a:rPr>
              <a:t>Also opinion of a common man is also considered important as these small opinions takes the face of big decisions and makes a big impact on what is going to happen next and how things will shape in the coming times.  As we know one can approach only near perfection  and there is always a scope of improvement with the change in time.</a:t>
            </a:r>
          </a:p>
          <a:p>
            <a:pPr marL="0" indent="0" algn="ctr">
              <a:buNone/>
            </a:pPr>
            <a:r>
              <a:rPr lang="en-IN" sz="2000" dirty="0">
                <a:solidFill>
                  <a:srgbClr val="000000"/>
                </a:solidFill>
                <a:latin typeface="Times New Roman" panose="02020603050405020304" pitchFamily="18" charset="0"/>
              </a:rPr>
              <a:t>Hence our project too have some future scope of improvements which will going to make our website more easy to use and future proof.</a:t>
            </a:r>
            <a:endParaRPr lang="en-IN" sz="2000" dirty="0"/>
          </a:p>
        </p:txBody>
      </p:sp>
    </p:spTree>
    <p:extLst>
      <p:ext uri="{BB962C8B-B14F-4D97-AF65-F5344CB8AC3E}">
        <p14:creationId xmlns:p14="http://schemas.microsoft.com/office/powerpoint/2010/main" val="327483578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64BB0-0A42-003E-3956-8231C0AB225A}"/>
              </a:ext>
            </a:extLst>
          </p:cNvPr>
          <p:cNvSpPr>
            <a:spLocks noGrp="1"/>
          </p:cNvSpPr>
          <p:nvPr>
            <p:ph type="title"/>
          </p:nvPr>
        </p:nvSpPr>
        <p:spPr>
          <a:xfrm>
            <a:off x="134224" y="760186"/>
            <a:ext cx="9227890" cy="1300434"/>
          </a:xfrm>
        </p:spPr>
        <p:txBody>
          <a:bodyPr/>
          <a:lstStyle/>
          <a:p>
            <a:pPr algn="ctr"/>
            <a:r>
              <a:rPr lang="en-IN" dirty="0"/>
              <a:t>   Scope Of improvements in near future</a:t>
            </a:r>
          </a:p>
        </p:txBody>
      </p:sp>
      <p:sp>
        <p:nvSpPr>
          <p:cNvPr id="3" name="Content Placeholder 2">
            <a:extLst>
              <a:ext uri="{FF2B5EF4-FFF2-40B4-BE49-F238E27FC236}">
                <a16:creationId xmlns:a16="http://schemas.microsoft.com/office/drawing/2014/main" id="{91F7B239-ACA1-4FD3-ECBC-DA9931B2071E}"/>
              </a:ext>
            </a:extLst>
          </p:cNvPr>
          <p:cNvSpPr>
            <a:spLocks noGrp="1"/>
          </p:cNvSpPr>
          <p:nvPr>
            <p:ph idx="1"/>
          </p:nvPr>
        </p:nvSpPr>
        <p:spPr>
          <a:xfrm>
            <a:off x="1694577" y="2341766"/>
            <a:ext cx="8061820" cy="3541714"/>
          </a:xfrm>
        </p:spPr>
        <p:txBody>
          <a:bodyPr>
            <a:normAutofit/>
          </a:bodyPr>
          <a:lstStyle/>
          <a:p>
            <a:r>
              <a:rPr lang="en-IN" sz="2000" dirty="0">
                <a:solidFill>
                  <a:schemeClr val="tx1"/>
                </a:solidFill>
              </a:rPr>
              <a:t>Ability to login directly with Google </a:t>
            </a:r>
            <a:r>
              <a:rPr lang="en-IN" sz="2000" dirty="0" err="1">
                <a:solidFill>
                  <a:schemeClr val="tx1"/>
                </a:solidFill>
              </a:rPr>
              <a:t>SignUp</a:t>
            </a:r>
            <a:r>
              <a:rPr lang="en-IN" sz="2000" dirty="0">
                <a:solidFill>
                  <a:schemeClr val="tx1"/>
                </a:solidFill>
              </a:rPr>
              <a:t>.</a:t>
            </a:r>
          </a:p>
          <a:p>
            <a:r>
              <a:rPr lang="en-IN" sz="2000" dirty="0">
                <a:solidFill>
                  <a:schemeClr val="tx1"/>
                </a:solidFill>
              </a:rPr>
              <a:t>Verification and Identification Of User with Govt. approved ID to avoid fake inputs.</a:t>
            </a:r>
          </a:p>
          <a:p>
            <a:r>
              <a:rPr lang="en-IN" sz="2000" dirty="0">
                <a:solidFill>
                  <a:schemeClr val="tx1"/>
                </a:solidFill>
              </a:rPr>
              <a:t>More Admin-User Transparency  While Attempting and Showing Results of Survey</a:t>
            </a:r>
          </a:p>
          <a:p>
            <a:r>
              <a:rPr lang="en-IN" sz="2000" dirty="0">
                <a:solidFill>
                  <a:schemeClr val="tx1"/>
                </a:solidFill>
              </a:rPr>
              <a:t> Right to admin to block users trying to make fake inputs to the survey.</a:t>
            </a:r>
          </a:p>
          <a:p>
            <a:endParaRPr lang="en-IN" sz="2000" dirty="0">
              <a:solidFill>
                <a:schemeClr val="tx1"/>
              </a:solidFill>
            </a:endParaRPr>
          </a:p>
          <a:p>
            <a:endParaRPr lang="en-IN" sz="2000" dirty="0">
              <a:solidFill>
                <a:schemeClr val="tx1"/>
              </a:solidFill>
            </a:endParaRPr>
          </a:p>
        </p:txBody>
      </p:sp>
    </p:spTree>
    <p:extLst>
      <p:ext uri="{BB962C8B-B14F-4D97-AF65-F5344CB8AC3E}">
        <p14:creationId xmlns:p14="http://schemas.microsoft.com/office/powerpoint/2010/main" val="232063386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8505DB5-C9EE-934F-E563-1362A78204CA}"/>
              </a:ext>
            </a:extLst>
          </p:cNvPr>
          <p:cNvSpPr/>
          <p:nvPr/>
        </p:nvSpPr>
        <p:spPr>
          <a:xfrm>
            <a:off x="914401" y="1178417"/>
            <a:ext cx="1429555" cy="135228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USER</a:t>
            </a:r>
            <a:endParaRPr lang="en-IN" dirty="0"/>
          </a:p>
        </p:txBody>
      </p:sp>
      <p:sp>
        <p:nvSpPr>
          <p:cNvPr id="7" name="Oval 6">
            <a:extLst>
              <a:ext uri="{FF2B5EF4-FFF2-40B4-BE49-F238E27FC236}">
                <a16:creationId xmlns:a16="http://schemas.microsoft.com/office/drawing/2014/main" id="{27E6DD2D-9AD1-28BE-234E-8E29B81D5487}"/>
              </a:ext>
            </a:extLst>
          </p:cNvPr>
          <p:cNvSpPr/>
          <p:nvPr/>
        </p:nvSpPr>
        <p:spPr>
          <a:xfrm>
            <a:off x="6450169" y="1178417"/>
            <a:ext cx="1429555" cy="135228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ADMIN</a:t>
            </a:r>
            <a:endParaRPr lang="en-IN" dirty="0"/>
          </a:p>
        </p:txBody>
      </p:sp>
      <p:sp>
        <p:nvSpPr>
          <p:cNvPr id="9" name="TextBox 8">
            <a:extLst>
              <a:ext uri="{FF2B5EF4-FFF2-40B4-BE49-F238E27FC236}">
                <a16:creationId xmlns:a16="http://schemas.microsoft.com/office/drawing/2014/main" id="{8915FE2C-B235-A221-A830-670BE82880F3}"/>
              </a:ext>
            </a:extLst>
          </p:cNvPr>
          <p:cNvSpPr txBox="1"/>
          <p:nvPr/>
        </p:nvSpPr>
        <p:spPr>
          <a:xfrm>
            <a:off x="914401" y="2794715"/>
            <a:ext cx="2279560" cy="1754326"/>
          </a:xfrm>
          <a:prstGeom prst="rect">
            <a:avLst/>
          </a:prstGeom>
          <a:noFill/>
        </p:spPr>
        <p:txBody>
          <a:bodyPr wrap="square" rtlCol="0">
            <a:spAutoFit/>
          </a:bodyPr>
          <a:lstStyle/>
          <a:p>
            <a:pPr marL="342900" indent="-342900">
              <a:buFont typeface="+mj-lt"/>
              <a:buAutoNum type="arabicPeriod"/>
            </a:pPr>
            <a:r>
              <a:rPr lang="en-US" dirty="0">
                <a:solidFill>
                  <a:schemeClr val="accent2"/>
                </a:solidFill>
                <a:latin typeface="Bahnschrift SemiLight SemiConde" panose="020B0502040204020203" pitchFamily="34" charset="0"/>
              </a:rPr>
              <a:t>User Dashboard</a:t>
            </a:r>
          </a:p>
          <a:p>
            <a:pPr marL="342900" indent="-342900">
              <a:buFont typeface="+mj-lt"/>
              <a:buAutoNum type="arabicPeriod"/>
            </a:pPr>
            <a:r>
              <a:rPr lang="en-US" dirty="0">
                <a:solidFill>
                  <a:schemeClr val="accent2"/>
                </a:solidFill>
                <a:latin typeface="Bahnschrift SemiLight SemiConde" panose="020B0502040204020203" pitchFamily="34" charset="0"/>
              </a:rPr>
              <a:t> Available Surveys.</a:t>
            </a:r>
          </a:p>
          <a:p>
            <a:pPr marL="342900" indent="-342900">
              <a:buFont typeface="+mj-lt"/>
              <a:buAutoNum type="arabicPeriod"/>
            </a:pPr>
            <a:r>
              <a:rPr lang="en-US" dirty="0">
                <a:solidFill>
                  <a:schemeClr val="accent2"/>
                </a:solidFill>
                <a:latin typeface="Bahnschrift SemiLight SemiConde" panose="020B0502040204020203" pitchFamily="34" charset="0"/>
              </a:rPr>
              <a:t>Responding to</a:t>
            </a:r>
            <a:r>
              <a:rPr lang="en-IN" dirty="0">
                <a:solidFill>
                  <a:schemeClr val="accent2"/>
                </a:solidFill>
                <a:latin typeface="Bahnschrift SemiLight SemiConde" panose="020B0502040204020203" pitchFamily="34" charset="0"/>
              </a:rPr>
              <a:t> Surveys.</a:t>
            </a:r>
          </a:p>
          <a:p>
            <a:pPr marL="342900" indent="-342900">
              <a:buFont typeface="+mj-lt"/>
              <a:buAutoNum type="arabicPeriod"/>
            </a:pPr>
            <a:r>
              <a:rPr lang="en-IN" dirty="0">
                <a:solidFill>
                  <a:schemeClr val="accent2"/>
                </a:solidFill>
                <a:latin typeface="Bahnschrift SemiLight SemiConde" panose="020B0502040204020203" pitchFamily="34" charset="0"/>
              </a:rPr>
              <a:t>Creating new Surveys.</a:t>
            </a:r>
            <a:endParaRPr lang="en-US" dirty="0">
              <a:solidFill>
                <a:schemeClr val="accent2"/>
              </a:solidFill>
              <a:latin typeface="Bahnschrift SemiLight SemiConde" panose="020B0502040204020203" pitchFamily="34" charset="0"/>
            </a:endParaRPr>
          </a:p>
        </p:txBody>
      </p:sp>
      <p:cxnSp>
        <p:nvCxnSpPr>
          <p:cNvPr id="11" name="Connector: Elbow 10">
            <a:extLst>
              <a:ext uri="{FF2B5EF4-FFF2-40B4-BE49-F238E27FC236}">
                <a16:creationId xmlns:a16="http://schemas.microsoft.com/office/drawing/2014/main" id="{D26373FB-E86A-AABD-87AC-CCE3A158BB6D}"/>
              </a:ext>
            </a:extLst>
          </p:cNvPr>
          <p:cNvCxnSpPr>
            <a:cxnSpLocks/>
          </p:cNvCxnSpPr>
          <p:nvPr/>
        </p:nvCxnSpPr>
        <p:spPr>
          <a:xfrm>
            <a:off x="2457720" y="1996225"/>
            <a:ext cx="4707226" cy="4417454"/>
          </a:xfrm>
          <a:prstGeom prst="bentConnector3">
            <a:avLst/>
          </a:prstGeom>
          <a:effectLst>
            <a:outerShdw blurRad="50800" dist="38100" dir="10800000" algn="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082200AF-3C75-B1E8-CA7D-A14B617DFC89}"/>
              </a:ext>
            </a:extLst>
          </p:cNvPr>
          <p:cNvSpPr txBox="1"/>
          <p:nvPr/>
        </p:nvSpPr>
        <p:spPr>
          <a:xfrm>
            <a:off x="5900670" y="3416121"/>
            <a:ext cx="2756079" cy="1477328"/>
          </a:xfrm>
          <a:prstGeom prst="rect">
            <a:avLst/>
          </a:prstGeom>
          <a:noFill/>
        </p:spPr>
        <p:txBody>
          <a:bodyPr wrap="square" rtlCol="0">
            <a:spAutoFit/>
          </a:bodyPr>
          <a:lstStyle/>
          <a:p>
            <a:pPr marL="342900" indent="-342900">
              <a:buFont typeface="+mj-lt"/>
              <a:buAutoNum type="arabicPeriod"/>
            </a:pPr>
            <a:r>
              <a:rPr lang="en-US" dirty="0">
                <a:solidFill>
                  <a:schemeClr val="accent2"/>
                </a:solidFill>
                <a:latin typeface="Bahnschrift SemiLight SemiConde" panose="020B0502040204020203" pitchFamily="34" charset="0"/>
              </a:rPr>
              <a:t>Admin Dashboard</a:t>
            </a:r>
          </a:p>
          <a:p>
            <a:pPr marL="342900" indent="-342900">
              <a:buFont typeface="+mj-lt"/>
              <a:buAutoNum type="arabicPeriod"/>
            </a:pPr>
            <a:r>
              <a:rPr lang="en-US" dirty="0">
                <a:solidFill>
                  <a:schemeClr val="accent2"/>
                </a:solidFill>
                <a:latin typeface="Bahnschrift SemiLight SemiConde" panose="020B0502040204020203" pitchFamily="34" charset="0"/>
              </a:rPr>
              <a:t> Displays all Surveys.</a:t>
            </a:r>
          </a:p>
          <a:p>
            <a:pPr marL="342900" indent="-342900">
              <a:buFont typeface="+mj-lt"/>
              <a:buAutoNum type="arabicPeriod"/>
            </a:pPr>
            <a:r>
              <a:rPr lang="en-US" dirty="0">
                <a:solidFill>
                  <a:schemeClr val="accent2"/>
                </a:solidFill>
                <a:latin typeface="Bahnschrift SemiLight SemiConde" panose="020B0502040204020203" pitchFamily="34" charset="0"/>
              </a:rPr>
              <a:t>Editing </a:t>
            </a:r>
            <a:r>
              <a:rPr lang="en-IN" dirty="0">
                <a:solidFill>
                  <a:schemeClr val="accent2"/>
                </a:solidFill>
                <a:latin typeface="Bahnschrift SemiLight SemiConde" panose="020B0502040204020203" pitchFamily="34" charset="0"/>
              </a:rPr>
              <a:t>Surveys.</a:t>
            </a:r>
          </a:p>
          <a:p>
            <a:pPr marL="342900" indent="-342900">
              <a:buFont typeface="+mj-lt"/>
              <a:buAutoNum type="arabicPeriod"/>
            </a:pPr>
            <a:r>
              <a:rPr lang="en-IN" dirty="0">
                <a:solidFill>
                  <a:schemeClr val="accent2"/>
                </a:solidFill>
                <a:latin typeface="Bahnschrift SemiLight SemiConde" panose="020B0502040204020203" pitchFamily="34" charset="0"/>
              </a:rPr>
              <a:t>Creating new Surveys.</a:t>
            </a:r>
          </a:p>
          <a:p>
            <a:pPr marL="342900" indent="-342900">
              <a:buFont typeface="+mj-lt"/>
              <a:buAutoNum type="arabicPeriod"/>
            </a:pPr>
            <a:r>
              <a:rPr lang="en-IN" dirty="0">
                <a:solidFill>
                  <a:schemeClr val="accent2"/>
                </a:solidFill>
                <a:latin typeface="Bahnschrift SemiLight SemiConde" panose="020B0502040204020203" pitchFamily="34" charset="0"/>
              </a:rPr>
              <a:t>Displaying Results.</a:t>
            </a:r>
            <a:endParaRPr lang="en-US" dirty="0">
              <a:solidFill>
                <a:schemeClr val="accent2"/>
              </a:solidFill>
              <a:latin typeface="Bahnschrift SemiLight SemiConde" panose="020B0502040204020203" pitchFamily="34" charset="0"/>
            </a:endParaRPr>
          </a:p>
        </p:txBody>
      </p:sp>
      <p:sp>
        <p:nvSpPr>
          <p:cNvPr id="14" name="TextBox 13">
            <a:extLst>
              <a:ext uri="{FF2B5EF4-FFF2-40B4-BE49-F238E27FC236}">
                <a16:creationId xmlns:a16="http://schemas.microsoft.com/office/drawing/2014/main" id="{35A94C0D-EC76-0A54-6E78-10E4AA361A42}"/>
              </a:ext>
            </a:extLst>
          </p:cNvPr>
          <p:cNvSpPr txBox="1"/>
          <p:nvPr/>
        </p:nvSpPr>
        <p:spPr>
          <a:xfrm>
            <a:off x="785611" y="167425"/>
            <a:ext cx="6379335" cy="646331"/>
          </a:xfrm>
          <a:prstGeom prst="rect">
            <a:avLst/>
          </a:prstGeom>
          <a:noFill/>
        </p:spPr>
        <p:txBody>
          <a:bodyPr wrap="square" rtlCol="0">
            <a:spAutoFit/>
          </a:bodyPr>
          <a:lstStyle/>
          <a:p>
            <a:pPr algn="ctr"/>
            <a:r>
              <a:rPr lang="en-US" sz="3600" b="1" u="sng" dirty="0">
                <a:solidFill>
                  <a:schemeClr val="accent2"/>
                </a:solidFill>
              </a:rPr>
              <a:t>Roles</a:t>
            </a:r>
            <a:endParaRPr lang="en-IN" sz="3600" dirty="0">
              <a:solidFill>
                <a:schemeClr val="accent2"/>
              </a:solidFill>
            </a:endParaRPr>
          </a:p>
        </p:txBody>
      </p:sp>
    </p:spTree>
    <p:extLst>
      <p:ext uri="{BB962C8B-B14F-4D97-AF65-F5344CB8AC3E}">
        <p14:creationId xmlns:p14="http://schemas.microsoft.com/office/powerpoint/2010/main" val="234360658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C6DF46C-1BF9-4F72-6DF7-72D08D1D0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8760" y="353786"/>
            <a:ext cx="916214" cy="9162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0D68489-5B55-FADE-F092-043339F3F04C}"/>
              </a:ext>
            </a:extLst>
          </p:cNvPr>
          <p:cNvSpPr txBox="1"/>
          <p:nvPr/>
        </p:nvSpPr>
        <p:spPr>
          <a:xfrm>
            <a:off x="476530" y="353786"/>
            <a:ext cx="4571999" cy="2308324"/>
          </a:xfrm>
          <a:prstGeom prst="rect">
            <a:avLst/>
          </a:prstGeom>
          <a:noFill/>
        </p:spPr>
        <p:txBody>
          <a:bodyPr wrap="square" rtlCol="0">
            <a:spAutoFit/>
          </a:bodyPr>
          <a:lstStyle/>
          <a:p>
            <a:r>
              <a:rPr lang="en-US" sz="7200" dirty="0">
                <a:solidFill>
                  <a:schemeClr val="accent2"/>
                </a:solidFill>
              </a:rPr>
              <a:t>THANK YOU</a:t>
            </a:r>
            <a:endParaRPr lang="en-IN" sz="7200" dirty="0">
              <a:solidFill>
                <a:schemeClr val="accent2"/>
              </a:solidFill>
            </a:endParaRPr>
          </a:p>
        </p:txBody>
      </p:sp>
      <p:pic>
        <p:nvPicPr>
          <p:cNvPr id="1034" name="Picture 10" descr="Online presentation in a living room with laptop and presenter Free Vector">
            <a:extLst>
              <a:ext uri="{FF2B5EF4-FFF2-40B4-BE49-F238E27FC236}">
                <a16:creationId xmlns:a16="http://schemas.microsoft.com/office/drawing/2014/main" id="{CEEBFC2C-F28F-1FD3-077E-37966EF95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328" y="1932215"/>
            <a:ext cx="4571999" cy="457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30219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5DFBF-D30E-1664-0DA0-92A6E2807D33}"/>
              </a:ext>
            </a:extLst>
          </p:cNvPr>
          <p:cNvSpPr>
            <a:spLocks noGrp="1"/>
          </p:cNvSpPr>
          <p:nvPr>
            <p:ph type="title"/>
          </p:nvPr>
        </p:nvSpPr>
        <p:spPr>
          <a:xfrm>
            <a:off x="1143001" y="297610"/>
            <a:ext cx="9905998" cy="1085844"/>
          </a:xfrm>
        </p:spPr>
        <p:txBody>
          <a:bodyPr/>
          <a:lstStyle/>
          <a:p>
            <a:pPr algn="ctr"/>
            <a:r>
              <a:rPr lang="en-IN" dirty="0"/>
              <a:t>                Technologies used</a:t>
            </a:r>
          </a:p>
        </p:txBody>
      </p:sp>
      <p:sp>
        <p:nvSpPr>
          <p:cNvPr id="3" name="Content Placeholder 2">
            <a:extLst>
              <a:ext uri="{FF2B5EF4-FFF2-40B4-BE49-F238E27FC236}">
                <a16:creationId xmlns:a16="http://schemas.microsoft.com/office/drawing/2014/main" id="{CA6BF5C6-34CC-0783-37F8-2EF87A623CBF}"/>
              </a:ext>
            </a:extLst>
          </p:cNvPr>
          <p:cNvSpPr>
            <a:spLocks noGrp="1"/>
          </p:cNvSpPr>
          <p:nvPr>
            <p:ph idx="1"/>
          </p:nvPr>
        </p:nvSpPr>
        <p:spPr>
          <a:xfrm>
            <a:off x="193183" y="2022984"/>
            <a:ext cx="10855817" cy="3541714"/>
          </a:xfrm>
        </p:spPr>
        <p:txBody>
          <a:bodyPr>
            <a:normAutofit lnSpcReduction="10000"/>
          </a:bodyPr>
          <a:lstStyle/>
          <a:p>
            <a:pPr marL="0" indent="0">
              <a:buNone/>
            </a:pPr>
            <a:r>
              <a:rPr lang="en-IN" dirty="0">
                <a:solidFill>
                  <a:schemeClr val="tx1"/>
                </a:solidFill>
              </a:rPr>
              <a:t>FRONT-END</a:t>
            </a:r>
          </a:p>
          <a:p>
            <a:pPr marL="0" indent="0">
              <a:buNone/>
            </a:pPr>
            <a:r>
              <a:rPr lang="en-IN" dirty="0">
                <a:solidFill>
                  <a:schemeClr val="tx1"/>
                </a:solidFill>
              </a:rPr>
              <a:t>	:- HTML,CSS,TypeScript,</a:t>
            </a:r>
            <a:r>
              <a:rPr lang="en-IN" sz="2000" dirty="0">
                <a:solidFill>
                  <a:schemeClr val="tx1"/>
                </a:solidFill>
              </a:rPr>
              <a:t>Angular </a:t>
            </a:r>
            <a:r>
              <a:rPr lang="en-IN" sz="2000" dirty="0" err="1">
                <a:solidFill>
                  <a:schemeClr val="tx1"/>
                </a:solidFill>
              </a:rPr>
              <a:t>JS,Matcard</a:t>
            </a:r>
            <a:r>
              <a:rPr lang="en-IN" sz="2000" dirty="0">
                <a:solidFill>
                  <a:schemeClr val="tx1"/>
                </a:solidFill>
              </a:rPr>
              <a:t>,</a:t>
            </a:r>
          </a:p>
          <a:p>
            <a:pPr marL="0" indent="0">
              <a:buNone/>
            </a:pPr>
            <a:r>
              <a:rPr lang="en-IN" sz="2000" dirty="0">
                <a:solidFill>
                  <a:schemeClr val="tx1"/>
                </a:solidFill>
              </a:rPr>
              <a:t>		</a:t>
            </a:r>
            <a:r>
              <a:rPr lang="en-IN" sz="2000" dirty="0" err="1">
                <a:solidFill>
                  <a:schemeClr val="tx1"/>
                </a:solidFill>
              </a:rPr>
              <a:t>MatSnackBar,canActiveGuard.etc</a:t>
            </a:r>
            <a:endParaRPr lang="en-IN" sz="2000" dirty="0">
              <a:solidFill>
                <a:schemeClr val="tx1"/>
              </a:solidFill>
            </a:endParaRPr>
          </a:p>
          <a:p>
            <a:pPr marL="0" indent="0">
              <a:buNone/>
            </a:pPr>
            <a:endParaRPr lang="en-IN" dirty="0">
              <a:solidFill>
                <a:schemeClr val="tx1"/>
              </a:solidFill>
            </a:endParaRPr>
          </a:p>
          <a:p>
            <a:pPr marL="0" indent="0">
              <a:buNone/>
            </a:pPr>
            <a:r>
              <a:rPr lang="en-IN" dirty="0">
                <a:solidFill>
                  <a:schemeClr val="tx1"/>
                </a:solidFill>
              </a:rPr>
              <a:t>BACK-END</a:t>
            </a:r>
          </a:p>
          <a:p>
            <a:pPr marL="0" indent="0">
              <a:buNone/>
            </a:pPr>
            <a:r>
              <a:rPr lang="en-IN" dirty="0">
                <a:solidFill>
                  <a:schemeClr val="tx1"/>
                </a:solidFill>
              </a:rPr>
              <a:t>	:- </a:t>
            </a:r>
            <a:r>
              <a:rPr lang="en-IN" sz="2000" dirty="0">
                <a:solidFill>
                  <a:schemeClr val="tx1"/>
                </a:solidFill>
              </a:rPr>
              <a:t>Spring-</a:t>
            </a:r>
            <a:r>
              <a:rPr lang="en-IN" sz="2000" dirty="0" err="1">
                <a:solidFill>
                  <a:schemeClr val="tx1"/>
                </a:solidFill>
              </a:rPr>
              <a:t>Boot,JWT,SMTP,Hibernate.etc</a:t>
            </a:r>
            <a:endParaRPr lang="en-IN" sz="2000" dirty="0">
              <a:solidFill>
                <a:schemeClr val="tx1"/>
              </a:solidFill>
            </a:endParaRPr>
          </a:p>
          <a:p>
            <a:pPr marL="0" indent="0">
              <a:buNone/>
            </a:pPr>
            <a:endParaRPr lang="en-IN" dirty="0">
              <a:solidFill>
                <a:schemeClr val="tx1"/>
              </a:solidFill>
            </a:endParaRPr>
          </a:p>
          <a:p>
            <a:pPr marL="0" indent="0">
              <a:buNone/>
            </a:pPr>
            <a:r>
              <a:rPr lang="en-IN" dirty="0">
                <a:solidFill>
                  <a:schemeClr val="tx1"/>
                </a:solidFill>
              </a:rPr>
              <a:t>DATABASE</a:t>
            </a:r>
          </a:p>
          <a:p>
            <a:pPr marL="0" indent="0">
              <a:buNone/>
            </a:pPr>
            <a:r>
              <a:rPr lang="en-IN" dirty="0">
                <a:solidFill>
                  <a:schemeClr val="tx1"/>
                </a:solidFill>
              </a:rPr>
              <a:t>	:- My</a:t>
            </a:r>
            <a:r>
              <a:rPr lang="en-IN" sz="2000" dirty="0">
                <a:solidFill>
                  <a:schemeClr val="tx1"/>
                </a:solidFill>
              </a:rPr>
              <a:t>SQL</a:t>
            </a:r>
          </a:p>
          <a:p>
            <a:pPr marL="0" indent="0">
              <a:buNone/>
            </a:pPr>
            <a:endParaRPr lang="en-IN" dirty="0">
              <a:solidFill>
                <a:schemeClr val="tx1"/>
              </a:solidFill>
            </a:endParaRPr>
          </a:p>
        </p:txBody>
      </p:sp>
      <p:pic>
        <p:nvPicPr>
          <p:cNvPr id="5" name="Picture 4">
            <a:extLst>
              <a:ext uri="{FF2B5EF4-FFF2-40B4-BE49-F238E27FC236}">
                <a16:creationId xmlns:a16="http://schemas.microsoft.com/office/drawing/2014/main" id="{0E0029EE-7E46-8A2C-6BD7-ACC9DED12F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656" y="3271075"/>
            <a:ext cx="2987898" cy="767983"/>
          </a:xfrm>
          <a:prstGeom prst="rect">
            <a:avLst/>
          </a:prstGeom>
        </p:spPr>
      </p:pic>
      <p:pic>
        <p:nvPicPr>
          <p:cNvPr id="7" name="Picture 6">
            <a:extLst>
              <a:ext uri="{FF2B5EF4-FFF2-40B4-BE49-F238E27FC236}">
                <a16:creationId xmlns:a16="http://schemas.microsoft.com/office/drawing/2014/main" id="{E3D41001-428B-F1C4-C9F1-0D1039EE0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799" y="1958328"/>
            <a:ext cx="928755" cy="928755"/>
          </a:xfrm>
          <a:prstGeom prst="rect">
            <a:avLst/>
          </a:prstGeom>
        </p:spPr>
      </p:pic>
      <p:pic>
        <p:nvPicPr>
          <p:cNvPr id="9" name="Picture 8">
            <a:extLst>
              <a:ext uri="{FF2B5EF4-FFF2-40B4-BE49-F238E27FC236}">
                <a16:creationId xmlns:a16="http://schemas.microsoft.com/office/drawing/2014/main" id="{87A70181-3EA9-412A-B3CD-6424AD96BD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9190" y="4039058"/>
            <a:ext cx="2429364" cy="1525640"/>
          </a:xfrm>
          <a:prstGeom prst="rect">
            <a:avLst/>
          </a:prstGeom>
        </p:spPr>
      </p:pic>
    </p:spTree>
    <p:extLst>
      <p:ext uri="{BB962C8B-B14F-4D97-AF65-F5344CB8AC3E}">
        <p14:creationId xmlns:p14="http://schemas.microsoft.com/office/powerpoint/2010/main" val="32763761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BF52-2706-0270-C468-F4B0E9324FCA}"/>
              </a:ext>
            </a:extLst>
          </p:cNvPr>
          <p:cNvSpPr>
            <a:spLocks noGrp="1"/>
          </p:cNvSpPr>
          <p:nvPr>
            <p:ph type="title"/>
          </p:nvPr>
        </p:nvSpPr>
        <p:spPr>
          <a:xfrm>
            <a:off x="3164257" y="0"/>
            <a:ext cx="5860308" cy="1197033"/>
          </a:xfrm>
        </p:spPr>
        <p:txBody>
          <a:bodyPr/>
          <a:lstStyle/>
          <a:p>
            <a:r>
              <a:rPr lang="en-IN" dirty="0"/>
              <a:t>FRONTEND:- </a:t>
            </a:r>
            <a:r>
              <a:rPr lang="en-IN" dirty="0">
                <a:solidFill>
                  <a:srgbClr val="00B050"/>
                </a:solidFill>
              </a:rPr>
              <a:t>Angular </a:t>
            </a:r>
            <a:r>
              <a:rPr lang="en-IN" dirty="0" err="1">
                <a:solidFill>
                  <a:srgbClr val="00B050"/>
                </a:solidFill>
              </a:rPr>
              <a:t>js</a:t>
            </a:r>
            <a:endParaRPr lang="en-IN" dirty="0">
              <a:solidFill>
                <a:srgbClr val="00B050"/>
              </a:solidFill>
            </a:endParaRPr>
          </a:p>
        </p:txBody>
      </p:sp>
      <p:sp>
        <p:nvSpPr>
          <p:cNvPr id="3" name="Content Placeholder 2">
            <a:extLst>
              <a:ext uri="{FF2B5EF4-FFF2-40B4-BE49-F238E27FC236}">
                <a16:creationId xmlns:a16="http://schemas.microsoft.com/office/drawing/2014/main" id="{38854E98-0278-1F2D-67F2-E751AFC8DA7C}"/>
              </a:ext>
            </a:extLst>
          </p:cNvPr>
          <p:cNvSpPr>
            <a:spLocks noGrp="1"/>
          </p:cNvSpPr>
          <p:nvPr>
            <p:ph idx="1"/>
          </p:nvPr>
        </p:nvSpPr>
        <p:spPr>
          <a:xfrm>
            <a:off x="1204570" y="1304716"/>
            <a:ext cx="9063555" cy="4444540"/>
          </a:xfrm>
        </p:spPr>
        <p:txBody>
          <a:bodyPr>
            <a:normAutofit/>
          </a:bodyPr>
          <a:lstStyle/>
          <a:p>
            <a:pPr marL="0" indent="0">
              <a:buNone/>
            </a:pPr>
            <a:r>
              <a:rPr lang="en-US" sz="2100" b="0" i="0" dirty="0">
                <a:solidFill>
                  <a:schemeClr val="tx1"/>
                </a:solidFill>
                <a:effectLst/>
                <a:highlight>
                  <a:srgbClr val="FFFF00"/>
                </a:highlight>
                <a:latin typeface="Roboto" panose="02000000000000000000" pitchFamily="2" charset="0"/>
              </a:rPr>
              <a:t>Angular is an application design framework and development platform for </a:t>
            </a:r>
            <a:r>
              <a:rPr lang="en-US" sz="2100" b="0" i="0" dirty="0">
                <a:solidFill>
                  <a:schemeClr val="tx1"/>
                </a:solidFill>
                <a:effectLst/>
                <a:highlight>
                  <a:srgbClr val="FFFF00"/>
                </a:highlight>
                <a:latin typeface="+mj-lt"/>
              </a:rPr>
              <a:t>creating</a:t>
            </a:r>
            <a:r>
              <a:rPr lang="en-US" sz="2100" b="0" i="0" dirty="0">
                <a:solidFill>
                  <a:schemeClr val="tx1"/>
                </a:solidFill>
                <a:effectLst/>
                <a:highlight>
                  <a:srgbClr val="FFFF00"/>
                </a:highlight>
                <a:latin typeface="Roboto" panose="02000000000000000000" pitchFamily="2" charset="0"/>
              </a:rPr>
              <a:t> efficient and sophisticated single-page apps.</a:t>
            </a:r>
          </a:p>
          <a:p>
            <a:pPr marL="0" indent="0">
              <a:buNone/>
            </a:pPr>
            <a:endParaRPr lang="en-US" sz="2100" b="0" i="0" dirty="0">
              <a:solidFill>
                <a:schemeClr val="tx1"/>
              </a:solidFill>
              <a:effectLst/>
              <a:highlight>
                <a:srgbClr val="FFFF00"/>
              </a:highlight>
              <a:latin typeface="Roboto" panose="02000000000000000000" pitchFamily="2" charset="0"/>
            </a:endParaRPr>
          </a:p>
          <a:p>
            <a:pPr marL="0" indent="0" algn="l">
              <a:buNone/>
            </a:pPr>
            <a:r>
              <a:rPr lang="en-US" sz="2000" b="0" i="0" dirty="0">
                <a:solidFill>
                  <a:schemeClr val="tx1"/>
                </a:solidFill>
                <a:effectLst/>
              </a:rPr>
              <a:t>Angular is a development platform, built on TypeScript As a platform, Angular includes:</a:t>
            </a:r>
          </a:p>
          <a:p>
            <a:pPr algn="l">
              <a:buFont typeface="Arial" panose="020B0604020202020204" pitchFamily="34" charset="0"/>
              <a:buChar char="•"/>
            </a:pPr>
            <a:r>
              <a:rPr lang="en-US" sz="2000" b="0" i="0" dirty="0">
                <a:solidFill>
                  <a:schemeClr val="tx1"/>
                </a:solidFill>
                <a:effectLst/>
              </a:rPr>
              <a:t>A component-based framework for building scalable web applications</a:t>
            </a:r>
          </a:p>
          <a:p>
            <a:pPr algn="l">
              <a:buFont typeface="Arial" panose="020B0604020202020204" pitchFamily="34" charset="0"/>
              <a:buChar char="•"/>
            </a:pPr>
            <a:r>
              <a:rPr lang="en-US" sz="2000" b="0" i="0" dirty="0">
                <a:solidFill>
                  <a:schemeClr val="tx1"/>
                </a:solidFill>
                <a:effectLst/>
              </a:rPr>
              <a:t>A collection of well-integrated libraries that cover a wide variety of features, including routing, forms management, client-server communication, and more</a:t>
            </a:r>
          </a:p>
          <a:p>
            <a:pPr algn="l">
              <a:buFont typeface="Arial" panose="020B0604020202020204" pitchFamily="34" charset="0"/>
              <a:buChar char="•"/>
            </a:pPr>
            <a:r>
              <a:rPr lang="en-US" sz="2000" b="0" i="0" dirty="0">
                <a:solidFill>
                  <a:schemeClr val="tx1"/>
                </a:solidFill>
                <a:effectLst/>
              </a:rPr>
              <a:t>A suite of developer tools to help you develop, build, test, and update your code</a:t>
            </a:r>
          </a:p>
          <a:p>
            <a:pPr marL="0" indent="0">
              <a:buNone/>
            </a:pPr>
            <a:endParaRPr lang="en-IN" dirty="0">
              <a:solidFill>
                <a:schemeClr val="tx1"/>
              </a:solidFill>
            </a:endParaRPr>
          </a:p>
        </p:txBody>
      </p:sp>
    </p:spTree>
    <p:extLst>
      <p:ext uri="{BB962C8B-B14F-4D97-AF65-F5344CB8AC3E}">
        <p14:creationId xmlns:p14="http://schemas.microsoft.com/office/powerpoint/2010/main" val="210397776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F877-80C6-F0FB-EAB4-565CF64B88BC}"/>
              </a:ext>
            </a:extLst>
          </p:cNvPr>
          <p:cNvSpPr>
            <a:spLocks noGrp="1"/>
          </p:cNvSpPr>
          <p:nvPr>
            <p:ph type="title"/>
          </p:nvPr>
        </p:nvSpPr>
        <p:spPr>
          <a:xfrm>
            <a:off x="1143001" y="0"/>
            <a:ext cx="9905998" cy="763397"/>
          </a:xfrm>
        </p:spPr>
        <p:txBody>
          <a:bodyPr/>
          <a:lstStyle/>
          <a:p>
            <a:r>
              <a:rPr lang="en-IN" dirty="0"/>
              <a:t>              Back-end:- </a:t>
            </a:r>
            <a:r>
              <a:rPr lang="en-IN" dirty="0" err="1">
                <a:solidFill>
                  <a:srgbClr val="00B050"/>
                </a:solidFill>
              </a:rPr>
              <a:t>Springboot</a:t>
            </a:r>
            <a:endParaRPr lang="en-IN" dirty="0">
              <a:solidFill>
                <a:srgbClr val="00B050"/>
              </a:solidFill>
            </a:endParaRPr>
          </a:p>
        </p:txBody>
      </p:sp>
      <p:sp>
        <p:nvSpPr>
          <p:cNvPr id="3" name="Content Placeholder 2">
            <a:extLst>
              <a:ext uri="{FF2B5EF4-FFF2-40B4-BE49-F238E27FC236}">
                <a16:creationId xmlns:a16="http://schemas.microsoft.com/office/drawing/2014/main" id="{74449FF2-8A67-7437-EC8F-F84500C515F6}"/>
              </a:ext>
            </a:extLst>
          </p:cNvPr>
          <p:cNvSpPr>
            <a:spLocks noGrp="1"/>
          </p:cNvSpPr>
          <p:nvPr>
            <p:ph idx="1"/>
          </p:nvPr>
        </p:nvSpPr>
        <p:spPr>
          <a:xfrm>
            <a:off x="1141413" y="1090569"/>
            <a:ext cx="9638441" cy="5532538"/>
          </a:xfrm>
        </p:spPr>
        <p:txBody>
          <a:bodyPr>
            <a:normAutofit/>
          </a:bodyPr>
          <a:lstStyle/>
          <a:p>
            <a:pPr marL="0" indent="0">
              <a:buNone/>
            </a:pPr>
            <a:r>
              <a:rPr lang="en-US" sz="2000" dirty="0">
                <a:solidFill>
                  <a:schemeClr val="tx1"/>
                </a:solidFill>
                <a:highlight>
                  <a:srgbClr val="FFFF00"/>
                </a:highlight>
              </a:rPr>
              <a:t>Spring Boot helps you to create stand-alone, production-grade Spring-based applications that you can run</a:t>
            </a:r>
          </a:p>
          <a:p>
            <a:pPr marL="0" indent="0">
              <a:buNone/>
            </a:pPr>
            <a:r>
              <a:rPr lang="en-US" sz="2000" dirty="0">
                <a:solidFill>
                  <a:schemeClr val="tx1"/>
                </a:solidFill>
              </a:rPr>
              <a:t>Spring Boot is used to create Java applications that can be started by using java -jar or more traditional war deployments. We also provide a command line tool that runs “spring scripts”.</a:t>
            </a:r>
          </a:p>
          <a:p>
            <a:pPr marL="0" indent="0">
              <a:buNone/>
            </a:pPr>
            <a:r>
              <a:rPr lang="en-US" sz="2000" dirty="0">
                <a:solidFill>
                  <a:schemeClr val="tx1"/>
                </a:solidFill>
              </a:rPr>
              <a:t>Our primary goals are:</a:t>
            </a:r>
          </a:p>
          <a:p>
            <a:pPr marL="457200" lvl="1" indent="0">
              <a:buNone/>
            </a:pPr>
            <a:r>
              <a:rPr lang="en-US" dirty="0">
                <a:solidFill>
                  <a:schemeClr val="tx1"/>
                </a:solidFill>
              </a:rPr>
              <a:t> • Provide a radically faster and widely accessible getting-started experience for all Spring   development.</a:t>
            </a:r>
          </a:p>
          <a:p>
            <a:pPr marL="457200" lvl="1" indent="0">
              <a:buNone/>
            </a:pPr>
            <a:r>
              <a:rPr lang="en-US" dirty="0">
                <a:solidFill>
                  <a:schemeClr val="tx1"/>
                </a:solidFill>
              </a:rPr>
              <a:t> • Be opinionated out of the box but get out of the way quickly as requirements start to diverge from the defaults.</a:t>
            </a:r>
            <a:br>
              <a:rPr lang="en-US" dirty="0">
                <a:solidFill>
                  <a:schemeClr val="tx1"/>
                </a:solidFill>
              </a:rPr>
            </a:br>
            <a:r>
              <a:rPr lang="en-US" dirty="0">
                <a:solidFill>
                  <a:schemeClr val="tx1"/>
                </a:solidFill>
              </a:rPr>
              <a:t> • Provide a range of non-functional features that are common to large classes of projects (such as embedded servers, security, metrics, health checks, and externalized configuration).</a:t>
            </a:r>
          </a:p>
          <a:p>
            <a:pPr marL="457200" lvl="1" indent="0">
              <a:buNone/>
            </a:pPr>
            <a:r>
              <a:rPr lang="en-US" dirty="0">
                <a:solidFill>
                  <a:schemeClr val="tx1"/>
                </a:solidFill>
              </a:rPr>
              <a:t> • Absolutely no code generation and no requirement for XML configuration.</a:t>
            </a:r>
            <a:endParaRPr lang="en-IN" dirty="0">
              <a:solidFill>
                <a:schemeClr val="tx1"/>
              </a:solidFill>
              <a:highlight>
                <a:srgbClr val="FFFF00"/>
              </a:highlight>
            </a:endParaRPr>
          </a:p>
        </p:txBody>
      </p:sp>
    </p:spTree>
    <p:extLst>
      <p:ext uri="{BB962C8B-B14F-4D97-AF65-F5344CB8AC3E}">
        <p14:creationId xmlns:p14="http://schemas.microsoft.com/office/powerpoint/2010/main" val="26562266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ED417-C8A7-7C2A-96A2-8BFF77505B85}"/>
              </a:ext>
            </a:extLst>
          </p:cNvPr>
          <p:cNvSpPr>
            <a:spLocks noGrp="1"/>
          </p:cNvSpPr>
          <p:nvPr>
            <p:ph type="title"/>
          </p:nvPr>
        </p:nvSpPr>
        <p:spPr>
          <a:xfrm>
            <a:off x="1141413" y="100668"/>
            <a:ext cx="9905998" cy="650147"/>
          </a:xfrm>
        </p:spPr>
        <p:txBody>
          <a:bodyPr/>
          <a:lstStyle/>
          <a:p>
            <a:r>
              <a:rPr lang="en-IN" dirty="0"/>
              <a:t>                        Database:-</a:t>
            </a:r>
            <a:r>
              <a:rPr lang="en-IN" dirty="0">
                <a:solidFill>
                  <a:srgbClr val="00B050"/>
                </a:solidFill>
              </a:rPr>
              <a:t>My-SQL</a:t>
            </a:r>
          </a:p>
        </p:txBody>
      </p:sp>
      <p:sp>
        <p:nvSpPr>
          <p:cNvPr id="3" name="Content Placeholder 2">
            <a:extLst>
              <a:ext uri="{FF2B5EF4-FFF2-40B4-BE49-F238E27FC236}">
                <a16:creationId xmlns:a16="http://schemas.microsoft.com/office/drawing/2014/main" id="{2A03DA13-8FE3-598C-2B51-12E387512612}"/>
              </a:ext>
            </a:extLst>
          </p:cNvPr>
          <p:cNvSpPr>
            <a:spLocks noGrp="1"/>
          </p:cNvSpPr>
          <p:nvPr>
            <p:ph idx="1"/>
          </p:nvPr>
        </p:nvSpPr>
        <p:spPr>
          <a:xfrm>
            <a:off x="1141412" y="1208015"/>
            <a:ext cx="9905999" cy="4899170"/>
          </a:xfrm>
        </p:spPr>
        <p:txBody>
          <a:bodyPr>
            <a:normAutofit lnSpcReduction="10000"/>
          </a:bodyPr>
          <a:lstStyle/>
          <a:p>
            <a:pPr marL="0" indent="0">
              <a:buNone/>
            </a:pPr>
            <a:r>
              <a:rPr lang="en-US" sz="2200" b="0" i="0" dirty="0">
                <a:solidFill>
                  <a:schemeClr val="tx1"/>
                </a:solidFill>
                <a:effectLst/>
                <a:highlight>
                  <a:srgbClr val="FFFF00"/>
                </a:highlight>
                <a:cs typeface="Times New Roman" panose="02020603050405020304" pitchFamily="18" charset="0"/>
              </a:rPr>
              <a:t>MySQL, the most popular Open Source SQL database management system, is developed, </a:t>
            </a:r>
            <a:r>
              <a:rPr lang="en-US" sz="2200" b="0" i="0" dirty="0">
                <a:solidFill>
                  <a:schemeClr val="tx1"/>
                </a:solidFill>
                <a:effectLst/>
                <a:highlight>
                  <a:srgbClr val="FFFF00"/>
                </a:highlight>
                <a:ea typeface="Roboto" panose="02000000000000000000" pitchFamily="2" charset="0"/>
                <a:cs typeface="Times New Roman" panose="02020603050405020304" pitchFamily="18" charset="0"/>
              </a:rPr>
              <a:t>distributed</a:t>
            </a:r>
            <a:r>
              <a:rPr lang="en-US" sz="2200" b="0" i="0" dirty="0">
                <a:solidFill>
                  <a:schemeClr val="tx1"/>
                </a:solidFill>
                <a:effectLst/>
                <a:highlight>
                  <a:srgbClr val="FFFF00"/>
                </a:highlight>
                <a:cs typeface="Times New Roman" panose="02020603050405020304" pitchFamily="18" charset="0"/>
              </a:rPr>
              <a:t>, and supported by Oracle Corporation.</a:t>
            </a:r>
          </a:p>
          <a:p>
            <a:pPr marL="0" indent="0">
              <a:buNone/>
            </a:pPr>
            <a:r>
              <a:rPr lang="en-US" sz="2200" dirty="0">
                <a:solidFill>
                  <a:schemeClr val="tx1"/>
                </a:solidFill>
              </a:rPr>
              <a:t>Some Of the features are:</a:t>
            </a:r>
          </a:p>
          <a:p>
            <a:r>
              <a:rPr lang="en-US" sz="2200" b="0" i="0" dirty="0">
                <a:solidFill>
                  <a:schemeClr val="tx1"/>
                </a:solidFill>
                <a:effectLst/>
              </a:rPr>
              <a:t>Works on many different platforms.</a:t>
            </a:r>
          </a:p>
          <a:p>
            <a:r>
              <a:rPr lang="en-US" sz="2200" b="0" i="0" dirty="0">
                <a:solidFill>
                  <a:schemeClr val="tx1"/>
                </a:solidFill>
                <a:effectLst/>
              </a:rPr>
              <a:t>Written in C and C++.</a:t>
            </a:r>
          </a:p>
          <a:p>
            <a:pPr algn="l" fontAlgn="base">
              <a:buFont typeface="Arial" panose="020B0604020202020204" pitchFamily="34" charset="0"/>
              <a:buChar char="•"/>
            </a:pPr>
            <a:r>
              <a:rPr lang="en-US" sz="2200" b="0" i="0" dirty="0">
                <a:solidFill>
                  <a:schemeClr val="tx1"/>
                </a:solidFill>
                <a:effectLst/>
              </a:rPr>
              <a:t>Uses multi-layered server design with independent modules.</a:t>
            </a:r>
          </a:p>
          <a:p>
            <a:pPr algn="l" fontAlgn="base">
              <a:buFont typeface="Arial" panose="020B0604020202020204" pitchFamily="34" charset="0"/>
              <a:buChar char="•"/>
            </a:pPr>
            <a:r>
              <a:rPr lang="en-US" sz="2200" b="0" i="0" dirty="0">
                <a:solidFill>
                  <a:schemeClr val="tx1"/>
                </a:solidFill>
                <a:effectLst/>
              </a:rPr>
              <a:t>Designed to be fully multithreaded using kernel threads, to easily use multiple CPUs if they are available.</a:t>
            </a:r>
          </a:p>
          <a:p>
            <a:pPr algn="l" fontAlgn="base">
              <a:buFont typeface="Arial" panose="020B0604020202020204" pitchFamily="34" charset="0"/>
              <a:buChar char="•"/>
            </a:pPr>
            <a:r>
              <a:rPr lang="en-US" sz="2200" b="0" i="0" dirty="0">
                <a:solidFill>
                  <a:schemeClr val="tx1"/>
                </a:solidFill>
                <a:effectLst/>
              </a:rPr>
              <a:t>Provides transactional and non-transactional storage engines.</a:t>
            </a:r>
          </a:p>
          <a:p>
            <a:pPr algn="l" fontAlgn="base">
              <a:buFont typeface="Arial" panose="020B0604020202020204" pitchFamily="34" charset="0"/>
              <a:buChar char="•"/>
            </a:pPr>
            <a:r>
              <a:rPr lang="en-US" sz="2200" b="0" i="0" dirty="0">
                <a:solidFill>
                  <a:schemeClr val="tx1"/>
                </a:solidFill>
                <a:effectLst/>
              </a:rPr>
              <a:t>Uses a very fast thread-based memory allocation system.</a:t>
            </a:r>
          </a:p>
          <a:p>
            <a:br>
              <a:rPr lang="en-US" sz="1600" dirty="0">
                <a:solidFill>
                  <a:schemeClr val="tx1"/>
                </a:solidFill>
              </a:rPr>
            </a:br>
            <a:endParaRPr lang="en-US" sz="2000" b="0" i="0" dirty="0">
              <a:solidFill>
                <a:schemeClr val="tx1"/>
              </a:solidFill>
              <a:effectLst/>
            </a:endParaRPr>
          </a:p>
          <a:p>
            <a:pPr marL="0" indent="0">
              <a:buNone/>
            </a:pPr>
            <a:endParaRPr lang="en-IN" sz="2000" dirty="0">
              <a:solidFill>
                <a:schemeClr val="tx1"/>
              </a:solidFill>
            </a:endParaRPr>
          </a:p>
        </p:txBody>
      </p:sp>
    </p:spTree>
    <p:extLst>
      <p:ext uri="{BB962C8B-B14F-4D97-AF65-F5344CB8AC3E}">
        <p14:creationId xmlns:p14="http://schemas.microsoft.com/office/powerpoint/2010/main" val="7216347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FEF93F-A222-09A3-201E-567640BFBC9E}"/>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9872" y="1700011"/>
            <a:ext cx="8255592" cy="4145980"/>
          </a:xfrm>
        </p:spPr>
      </p:pic>
      <p:sp>
        <p:nvSpPr>
          <p:cNvPr id="6" name="Title 1">
            <a:extLst>
              <a:ext uri="{FF2B5EF4-FFF2-40B4-BE49-F238E27FC236}">
                <a16:creationId xmlns:a16="http://schemas.microsoft.com/office/drawing/2014/main" id="{B3F59D74-0EC3-1EB1-C1E7-54099A4541C2}"/>
              </a:ext>
            </a:extLst>
          </p:cNvPr>
          <p:cNvSpPr>
            <a:spLocks noGrp="1"/>
          </p:cNvSpPr>
          <p:nvPr>
            <p:ph type="title"/>
          </p:nvPr>
        </p:nvSpPr>
        <p:spPr>
          <a:xfrm>
            <a:off x="1014213" y="361862"/>
            <a:ext cx="9905998" cy="650147"/>
          </a:xfrm>
        </p:spPr>
        <p:txBody>
          <a:bodyPr/>
          <a:lstStyle/>
          <a:p>
            <a:r>
              <a:rPr lang="en-IN" dirty="0"/>
              <a:t>Data Flow Diagram:-</a:t>
            </a:r>
            <a:endParaRPr lang="en-IN" dirty="0">
              <a:solidFill>
                <a:srgbClr val="00B050"/>
              </a:solidFill>
            </a:endParaRPr>
          </a:p>
        </p:txBody>
      </p:sp>
    </p:spTree>
    <p:extLst>
      <p:ext uri="{BB962C8B-B14F-4D97-AF65-F5344CB8AC3E}">
        <p14:creationId xmlns:p14="http://schemas.microsoft.com/office/powerpoint/2010/main" val="199024249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C4DD-44AA-A25E-8ECF-6C9C4F959B4C}"/>
              </a:ext>
            </a:extLst>
          </p:cNvPr>
          <p:cNvSpPr>
            <a:spLocks noGrp="1"/>
          </p:cNvSpPr>
          <p:nvPr>
            <p:ph type="title"/>
          </p:nvPr>
        </p:nvSpPr>
        <p:spPr/>
        <p:txBody>
          <a:bodyPr/>
          <a:lstStyle/>
          <a:p>
            <a:r>
              <a:rPr lang="en-US" dirty="0"/>
              <a:t>Features of the project-</a:t>
            </a:r>
            <a:endParaRPr lang="en-IN" dirty="0"/>
          </a:p>
        </p:txBody>
      </p:sp>
      <p:sp>
        <p:nvSpPr>
          <p:cNvPr id="3" name="Content Placeholder 2">
            <a:extLst>
              <a:ext uri="{FF2B5EF4-FFF2-40B4-BE49-F238E27FC236}">
                <a16:creationId xmlns:a16="http://schemas.microsoft.com/office/drawing/2014/main" id="{38879D21-3C5B-4EDF-82E0-FB3374DC49D8}"/>
              </a:ext>
            </a:extLst>
          </p:cNvPr>
          <p:cNvSpPr>
            <a:spLocks noGrp="1"/>
          </p:cNvSpPr>
          <p:nvPr>
            <p:ph idx="1"/>
          </p:nvPr>
        </p:nvSpPr>
        <p:spPr>
          <a:xfrm>
            <a:off x="837972" y="1930400"/>
            <a:ext cx="8596668" cy="3880773"/>
          </a:xfrm>
        </p:spPr>
        <p:txBody>
          <a:bodyPr/>
          <a:lstStyle/>
          <a:p>
            <a:endParaRPr lang="en-IN" dirty="0"/>
          </a:p>
        </p:txBody>
      </p:sp>
    </p:spTree>
    <p:extLst>
      <p:ext uri="{BB962C8B-B14F-4D97-AF65-F5344CB8AC3E}">
        <p14:creationId xmlns:p14="http://schemas.microsoft.com/office/powerpoint/2010/main" val="285327068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1177</TotalTime>
  <Words>829</Words>
  <Application>Microsoft Office PowerPoint</Application>
  <PresentationFormat>Widescreen</PresentationFormat>
  <Paragraphs>82</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Bahnschrift Condensed</vt:lpstr>
      <vt:lpstr>Bahnschrift Light SemiCondensed</vt:lpstr>
      <vt:lpstr>Bahnschrift SemiLight SemiConde</vt:lpstr>
      <vt:lpstr>Roboto</vt:lpstr>
      <vt:lpstr>Times New Roman</vt:lpstr>
      <vt:lpstr>Trebuchet MS</vt:lpstr>
      <vt:lpstr>Wingdings 3</vt:lpstr>
      <vt:lpstr>Facet</vt:lpstr>
      <vt:lpstr>Project Report  on  Survey Management System </vt:lpstr>
      <vt:lpstr>                    Purpose OF PROJECT</vt:lpstr>
      <vt:lpstr>PowerPoint Presentation</vt:lpstr>
      <vt:lpstr>                Technologies used</vt:lpstr>
      <vt:lpstr>FRONTEND:- Angular js</vt:lpstr>
      <vt:lpstr>              Back-end:- Springboot</vt:lpstr>
      <vt:lpstr>                        Database:-My-SQL</vt:lpstr>
      <vt:lpstr>Data Flow Diagram:-</vt:lpstr>
      <vt:lpstr>Features of the project-</vt:lpstr>
      <vt:lpstr>PowerPoint Presentation</vt:lpstr>
      <vt:lpstr>PowerPoint Presentation</vt:lpstr>
      <vt:lpstr>PowerPoint Presentation</vt:lpstr>
      <vt:lpstr>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FUTURE SCOPE</vt:lpstr>
      <vt:lpstr>   Scope Of improvements in near future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Report  on  Survey Management</dc:title>
  <dc:creator>kaushal kumar</dc:creator>
  <cp:lastModifiedBy>Tushar Kumar tamta</cp:lastModifiedBy>
  <cp:revision>16</cp:revision>
  <dcterms:created xsi:type="dcterms:W3CDTF">2022-05-04T06:44:11Z</dcterms:created>
  <dcterms:modified xsi:type="dcterms:W3CDTF">2022-05-14T06:30:00Z</dcterms:modified>
</cp:coreProperties>
</file>